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7" r:id="rId6"/>
    <p:sldId id="261" r:id="rId7"/>
    <p:sldId id="263" r:id="rId8"/>
    <p:sldId id="260" r:id="rId9"/>
    <p:sldId id="266" r:id="rId10"/>
    <p:sldId id="264" r:id="rId11"/>
    <p:sldId id="265" r:id="rId12"/>
    <p:sldId id="269" r:id="rId13"/>
    <p:sldId id="270" r:id="rId14"/>
    <p:sldId id="273" r:id="rId15"/>
    <p:sldId id="271" r:id="rId16"/>
    <p:sldId id="262" r:id="rId17"/>
    <p:sldId id="274" r:id="rId18"/>
    <p:sldId id="268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64B"/>
    <a:srgbClr val="F88174"/>
    <a:srgbClr val="E58651"/>
    <a:srgbClr val="009900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93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Средний балл сдачи ЕГЭ по математике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47.4</c:v>
                </c:pt>
                <c:pt idx="1">
                  <c:v>49.8</c:v>
                </c:pt>
              </c:numCache>
            </c:numRef>
          </c:val>
        </c:ser>
        <c:axId val="129327488"/>
        <c:axId val="129329024"/>
      </c:barChart>
      <c:catAx>
        <c:axId val="129327488"/>
        <c:scaling>
          <c:orientation val="minMax"/>
        </c:scaling>
        <c:axPos val="b"/>
        <c:tickLblPos val="nextTo"/>
        <c:crossAx val="129329024"/>
        <c:crosses val="autoZero"/>
        <c:auto val="1"/>
        <c:lblAlgn val="ctr"/>
        <c:lblOffset val="100"/>
      </c:catAx>
      <c:valAx>
        <c:axId val="129329024"/>
        <c:scaling>
          <c:orientation val="minMax"/>
        </c:scaling>
        <c:axPos val="l"/>
        <c:majorGridlines/>
        <c:numFmt formatCode="General" sourceLinked="1"/>
        <c:tickLblPos val="nextTo"/>
        <c:crossAx val="1293274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32EBC-B141-408A-AD80-6EEC4DB4517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5412C-D0CF-49CD-A677-5BB872BC4B20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НАПРАВЛЕНИЯ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ДЕЯТЕЛЬНОСТИ</a:t>
          </a:r>
          <a:endParaRPr lang="ru-RU" sz="1800" b="1" dirty="0">
            <a:solidFill>
              <a:schemeClr val="tx1"/>
            </a:solidFill>
          </a:endParaRPr>
        </a:p>
      </dgm:t>
    </dgm:pt>
    <dgm:pt modelId="{0162FD5A-4780-46D9-9D65-245EEAF84FA0}" type="parTrans" cxnId="{BAF002B5-5B87-45DA-BAD0-5294E9D65853}">
      <dgm:prSet/>
      <dgm:spPr/>
      <dgm:t>
        <a:bodyPr/>
        <a:lstStyle/>
        <a:p>
          <a:endParaRPr lang="ru-RU"/>
        </a:p>
      </dgm:t>
    </dgm:pt>
    <dgm:pt modelId="{2E804A60-A2DA-4648-B808-7AA601A3F99C}" type="sibTrans" cxnId="{BAF002B5-5B87-45DA-BAD0-5294E9D65853}">
      <dgm:prSet/>
      <dgm:spPr/>
      <dgm:t>
        <a:bodyPr/>
        <a:lstStyle/>
        <a:p>
          <a:endParaRPr lang="ru-RU"/>
        </a:p>
      </dgm:t>
    </dgm:pt>
    <dgm:pt modelId="{994B6E8C-10CD-492C-A3FD-D7B4200F9E5C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ДИСТАНЦИОННОЕ ОБУЧЕНИЕ ШКОЛЬНИКОВ</a:t>
          </a:r>
          <a:endParaRPr lang="ru-RU" sz="1800" b="1" dirty="0">
            <a:solidFill>
              <a:schemeClr val="tx1"/>
            </a:solidFill>
          </a:endParaRPr>
        </a:p>
      </dgm:t>
    </dgm:pt>
    <dgm:pt modelId="{F56F2875-F4CB-400C-8B35-3B3C059649D2}" type="parTrans" cxnId="{AED4EA8D-0B0F-46CF-8045-927FBFD833A1}">
      <dgm:prSet/>
      <dgm:spPr>
        <a:gradFill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</dgm:spPr>
      <dgm:t>
        <a:bodyPr/>
        <a:lstStyle/>
        <a:p>
          <a:endParaRPr lang="ru-RU"/>
        </a:p>
      </dgm:t>
    </dgm:pt>
    <dgm:pt modelId="{48EF1E06-06CD-4BF9-AAC1-3FC6BF66780E}" type="sibTrans" cxnId="{AED4EA8D-0B0F-46CF-8045-927FBFD833A1}">
      <dgm:prSet/>
      <dgm:spPr/>
      <dgm:t>
        <a:bodyPr/>
        <a:lstStyle/>
        <a:p>
          <a:endParaRPr lang="ru-RU"/>
        </a:p>
      </dgm:t>
    </dgm:pt>
    <dgm:pt modelId="{23E6345E-60BB-4E98-8AB4-E278BD50C452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ЛЕГО</a:t>
          </a:r>
        </a:p>
        <a:p>
          <a:r>
            <a:rPr lang="ru-RU" sz="1800" b="1" dirty="0" smtClean="0">
              <a:solidFill>
                <a:schemeClr val="tx1"/>
              </a:solidFill>
            </a:rPr>
            <a:t>ДВИЖЕНИЕ</a:t>
          </a:r>
          <a:endParaRPr lang="ru-RU" sz="1800" b="1" dirty="0">
            <a:solidFill>
              <a:schemeClr val="tx1"/>
            </a:solidFill>
          </a:endParaRPr>
        </a:p>
      </dgm:t>
    </dgm:pt>
    <dgm:pt modelId="{C1988F8F-3386-4C06-9284-505C30206CB9}" type="parTrans" cxnId="{31919886-AAEC-4129-B156-C97CB81450BA}">
      <dgm:prSet/>
      <dgm:spPr>
        <a:gradFill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</dgm:spPr>
      <dgm:t>
        <a:bodyPr/>
        <a:lstStyle/>
        <a:p>
          <a:endParaRPr lang="ru-RU"/>
        </a:p>
      </dgm:t>
    </dgm:pt>
    <dgm:pt modelId="{26D34B02-A28A-4797-928F-26E3BF0A623D}" type="sibTrans" cxnId="{31919886-AAEC-4129-B156-C97CB81450BA}">
      <dgm:prSet/>
      <dgm:spPr/>
      <dgm:t>
        <a:bodyPr/>
        <a:lstStyle/>
        <a:p>
          <a:endParaRPr lang="ru-RU"/>
        </a:p>
      </dgm:t>
    </dgm:pt>
    <dgm:pt modelId="{21DD5824-05A6-40AF-A106-9316BBA338B7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РАСПРОСТРАНЕНИЕ </a:t>
          </a:r>
        </a:p>
        <a:p>
          <a:r>
            <a:rPr lang="ru-RU" sz="1800" b="1" dirty="0" smtClean="0">
              <a:solidFill>
                <a:schemeClr val="tx1"/>
              </a:solidFill>
            </a:rPr>
            <a:t>ОПЫТА РАБОТЫ</a:t>
          </a:r>
          <a:endParaRPr lang="ru-RU" sz="1800" b="1" dirty="0">
            <a:solidFill>
              <a:schemeClr val="tx1"/>
            </a:solidFill>
          </a:endParaRPr>
        </a:p>
      </dgm:t>
    </dgm:pt>
    <dgm:pt modelId="{D901FB1A-0F9D-46C3-999B-DEBC426ED977}" type="parTrans" cxnId="{BE87CA93-920A-434C-9214-CCAC4E4FAC06}">
      <dgm:prSet/>
      <dgm:spPr>
        <a:gradFill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</dgm:spPr>
      <dgm:t>
        <a:bodyPr/>
        <a:lstStyle/>
        <a:p>
          <a:endParaRPr lang="ru-RU"/>
        </a:p>
      </dgm:t>
    </dgm:pt>
    <dgm:pt modelId="{C4A2BC40-633F-41F0-9333-16BD003E4FD7}" type="sibTrans" cxnId="{BE87CA93-920A-434C-9214-CCAC4E4FAC06}">
      <dgm:prSet/>
      <dgm:spPr/>
      <dgm:t>
        <a:bodyPr/>
        <a:lstStyle/>
        <a:p>
          <a:endParaRPr lang="ru-RU"/>
        </a:p>
      </dgm:t>
    </dgm:pt>
    <dgm:pt modelId="{34AFB454-F2F7-4C46-A7C9-82238DD85E27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САЙТОСТРОЕНИЕ</a:t>
          </a:r>
          <a:endParaRPr lang="ru-RU" sz="1800" b="1" dirty="0">
            <a:solidFill>
              <a:schemeClr val="tx1"/>
            </a:solidFill>
          </a:endParaRPr>
        </a:p>
      </dgm:t>
    </dgm:pt>
    <dgm:pt modelId="{CE7D2B8E-DB38-417F-814D-FCD881370633}" type="parTrans" cxnId="{E8954C9C-9968-48C2-8F16-31369A8A3703}">
      <dgm:prSet/>
      <dgm:spPr>
        <a:gradFill flip="none"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ru-RU"/>
        </a:p>
      </dgm:t>
    </dgm:pt>
    <dgm:pt modelId="{3822DECE-EF55-4014-A52B-4F870C47DDF9}" type="sibTrans" cxnId="{E8954C9C-9968-48C2-8F16-31369A8A3703}">
      <dgm:prSet/>
      <dgm:spPr/>
      <dgm:t>
        <a:bodyPr/>
        <a:lstStyle/>
        <a:p>
          <a:endParaRPr lang="ru-RU"/>
        </a:p>
      </dgm:t>
    </dgm:pt>
    <dgm:pt modelId="{F86BEFB3-366A-412C-9CF8-B6316CE16D52}">
      <dgm:prSet custRadScaleRad="163376" custRadScaleInc="-4507"/>
      <dgm:spPr/>
      <dgm:t>
        <a:bodyPr/>
        <a:lstStyle/>
        <a:p>
          <a:endParaRPr lang="ru-RU" dirty="0"/>
        </a:p>
      </dgm:t>
    </dgm:pt>
    <dgm:pt modelId="{96E764E6-E249-4CB6-96E5-BF52C94A9CFD}" type="parTrans" cxnId="{097DF616-600C-44BB-96C3-391D756C9DFE}">
      <dgm:prSet custAng="157707" custScaleY="79275" custLinFactNeighborX="-5345" custLinFactNeighborY="8479"/>
      <dgm:spPr>
        <a:gradFill flip="none" rotWithShape="1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ru-RU"/>
        </a:p>
      </dgm:t>
    </dgm:pt>
    <dgm:pt modelId="{AD316170-C72F-43F4-BB40-B58156C61EAB}" type="sibTrans" cxnId="{097DF616-600C-44BB-96C3-391D756C9DFE}">
      <dgm:prSet/>
      <dgm:spPr/>
      <dgm:t>
        <a:bodyPr/>
        <a:lstStyle/>
        <a:p>
          <a:endParaRPr lang="ru-RU"/>
        </a:p>
      </dgm:t>
    </dgm:pt>
    <dgm:pt modelId="{40CDDA02-B0D6-407E-A1DF-21F7F531C8FD}">
      <dgm:prSet custRadScaleRad="163376" custRadScaleInc="-4507"/>
      <dgm:spPr/>
      <dgm:t>
        <a:bodyPr/>
        <a:lstStyle/>
        <a:p>
          <a:endParaRPr lang="ru-RU"/>
        </a:p>
      </dgm:t>
    </dgm:pt>
    <dgm:pt modelId="{7D45DDA3-6C70-42CF-99D5-DEF470A797B4}" type="parTrans" cxnId="{437CC8EE-1213-43CB-A3F9-5D150F30BD14}">
      <dgm:prSet custAng="157707" custScaleY="79275" custLinFactNeighborX="-5345" custLinFactNeighborY="8479"/>
      <dgm:spPr>
        <a:gradFill flip="none" rotWithShape="1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ru-RU"/>
        </a:p>
      </dgm:t>
    </dgm:pt>
    <dgm:pt modelId="{5852E74A-1B23-47A0-A951-FC6C0118648C}" type="sibTrans" cxnId="{437CC8EE-1213-43CB-A3F9-5D150F30BD14}">
      <dgm:prSet/>
      <dgm:spPr/>
      <dgm:t>
        <a:bodyPr/>
        <a:lstStyle/>
        <a:p>
          <a:endParaRPr lang="ru-RU"/>
        </a:p>
      </dgm:t>
    </dgm:pt>
    <dgm:pt modelId="{4F42C5BD-F842-4314-B1B1-C0410F2A8D4A}">
      <dgm:prSet phldrT="[Текст]" phldr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endParaRPr lang="ru-RU" dirty="0"/>
        </a:p>
      </dgm:t>
    </dgm:pt>
    <dgm:pt modelId="{983DA450-3339-4D50-8D04-EE8A02FDFD84}" type="parTrans" cxnId="{10F397DF-5831-41F1-A921-1174F48F245D}">
      <dgm:prSet/>
      <dgm:spPr/>
      <dgm:t>
        <a:bodyPr/>
        <a:lstStyle/>
        <a:p>
          <a:endParaRPr lang="ru-RU"/>
        </a:p>
      </dgm:t>
    </dgm:pt>
    <dgm:pt modelId="{3F295041-71E3-4091-877B-1AE1E9374D2F}" type="sibTrans" cxnId="{10F397DF-5831-41F1-A921-1174F48F245D}">
      <dgm:prSet/>
      <dgm:spPr/>
      <dgm:t>
        <a:bodyPr/>
        <a:lstStyle/>
        <a:p>
          <a:endParaRPr lang="ru-RU"/>
        </a:p>
      </dgm:t>
    </dgm:pt>
    <dgm:pt modelId="{E9B8F237-973C-44B5-939F-678E65BB6F8D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ИССЛЕДОВАТЕЛЬСКАЯ ДЕЯТЕЛЬНОСТЬ</a:t>
          </a:r>
          <a:endParaRPr lang="ru-RU" sz="1800" b="1" dirty="0">
            <a:solidFill>
              <a:schemeClr val="tx1"/>
            </a:solidFill>
          </a:endParaRPr>
        </a:p>
      </dgm:t>
    </dgm:pt>
    <dgm:pt modelId="{B9E32EE2-DD15-4119-BCE6-2E06094E3CC3}" type="parTrans" cxnId="{9A5DF9E8-3120-40FF-B775-BF89154EEAE2}">
      <dgm:prSet/>
      <dgm:spPr>
        <a:gradFill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</dgm:spPr>
      <dgm:t>
        <a:bodyPr/>
        <a:lstStyle/>
        <a:p>
          <a:endParaRPr lang="ru-RU"/>
        </a:p>
      </dgm:t>
    </dgm:pt>
    <dgm:pt modelId="{197A4A7E-856E-49BF-B27B-AAA982533A9A}" type="sibTrans" cxnId="{9A5DF9E8-3120-40FF-B775-BF89154EEAE2}">
      <dgm:prSet/>
      <dgm:spPr/>
      <dgm:t>
        <a:bodyPr/>
        <a:lstStyle/>
        <a:p>
          <a:endParaRPr lang="ru-RU"/>
        </a:p>
      </dgm:t>
    </dgm:pt>
    <dgm:pt modelId="{AB77FA4B-4226-4074-9B0E-9C02AEE941BD}">
      <dgm:prSet phldrT="[Текст]" custScaleX="140865" custRadScaleRad="134272" custRadScaleInc="13682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601239ED-7E1D-4B47-9DC5-6EC6C16249D1}" type="parTrans" cxnId="{C33660AB-A0A9-42CB-A156-67CBC39C67B7}">
      <dgm:prSet custLinFactNeighborX="-6999" custLinFactNeighborY="21344"/>
      <dgm:spPr/>
      <dgm:t>
        <a:bodyPr/>
        <a:lstStyle/>
        <a:p>
          <a:endParaRPr lang="ru-RU"/>
        </a:p>
      </dgm:t>
    </dgm:pt>
    <dgm:pt modelId="{6F4D3689-92FF-4F3D-80CE-3BFE9CC39AA4}" type="sibTrans" cxnId="{C33660AB-A0A9-42CB-A156-67CBC39C67B7}">
      <dgm:prSet/>
      <dgm:spPr/>
      <dgm:t>
        <a:bodyPr/>
        <a:lstStyle/>
        <a:p>
          <a:endParaRPr lang="ru-RU"/>
        </a:p>
      </dgm:t>
    </dgm:pt>
    <dgm:pt modelId="{5C175096-AFFC-4767-B634-E8122DD1EEC2}">
      <dgm:prSet phldrT="[Текст]" custScaleX="140865" custRadScaleRad="134272" custRadScaleInc="13682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169646C5-0DA7-4E76-8C8B-659EC121975A}" type="parTrans" cxnId="{6CA644EB-1F82-496C-9150-22A18B3C5A89}">
      <dgm:prSet custLinFactNeighborX="-6999" custLinFactNeighborY="21344"/>
      <dgm:spPr/>
      <dgm:t>
        <a:bodyPr/>
        <a:lstStyle/>
        <a:p>
          <a:endParaRPr lang="ru-RU"/>
        </a:p>
      </dgm:t>
    </dgm:pt>
    <dgm:pt modelId="{8B407903-ECD8-4002-BDE0-FCA280494B07}" type="sibTrans" cxnId="{6CA644EB-1F82-496C-9150-22A18B3C5A89}">
      <dgm:prSet/>
      <dgm:spPr/>
      <dgm:t>
        <a:bodyPr/>
        <a:lstStyle/>
        <a:p>
          <a:endParaRPr lang="ru-RU"/>
        </a:p>
      </dgm:t>
    </dgm:pt>
    <dgm:pt modelId="{FE84B720-7CFA-4162-B57A-471BD977CA4C}">
      <dgm:prSet custScaleX="158119" custRadScaleRad="136492" custRadScaleInc="-17617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D4E138A1-E9BE-435B-AD46-A694DEDC47AC}" type="parTrans" cxnId="{D6638955-5F19-4318-A4FC-56D0F4782E92}">
      <dgm:prSet custScaleX="108922" custScaleY="91435" custLinFactNeighborX="-12894" custLinFactNeighborY="43674"/>
      <dgm:spPr/>
      <dgm:t>
        <a:bodyPr/>
        <a:lstStyle/>
        <a:p>
          <a:endParaRPr lang="ru-RU"/>
        </a:p>
      </dgm:t>
    </dgm:pt>
    <dgm:pt modelId="{DD7DA6C9-A4E5-4427-BBCC-3A11B3D781D1}" type="sibTrans" cxnId="{D6638955-5F19-4318-A4FC-56D0F4782E92}">
      <dgm:prSet/>
      <dgm:spPr/>
      <dgm:t>
        <a:bodyPr/>
        <a:lstStyle/>
        <a:p>
          <a:endParaRPr lang="ru-RU"/>
        </a:p>
      </dgm:t>
    </dgm:pt>
    <dgm:pt modelId="{C0230AF0-3453-44D3-9ADA-DA1DBC2D1343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endParaRPr lang="ru-RU" dirty="0"/>
        </a:p>
      </dgm:t>
    </dgm:pt>
    <dgm:pt modelId="{1AA50413-1EB7-4F7F-B076-75591470934E}" type="sibTrans" cxnId="{8D01D27B-2D20-413D-AE2D-AA5D08C27DB9}">
      <dgm:prSet/>
      <dgm:spPr/>
      <dgm:t>
        <a:bodyPr/>
        <a:lstStyle/>
        <a:p>
          <a:endParaRPr lang="ru-RU"/>
        </a:p>
      </dgm:t>
    </dgm:pt>
    <dgm:pt modelId="{5391F32B-881E-4E0D-A42D-C92C8068A3EF}" type="parTrans" cxnId="{8D01D27B-2D20-413D-AE2D-AA5D08C27DB9}">
      <dgm:prSet/>
      <dgm:spPr>
        <a:gradFill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</dgm:spPr>
      <dgm:t>
        <a:bodyPr/>
        <a:lstStyle/>
        <a:p>
          <a:endParaRPr lang="ru-RU"/>
        </a:p>
      </dgm:t>
    </dgm:pt>
    <dgm:pt modelId="{80A97E61-6A30-4425-91AE-82C8FBE220B1}">
      <dgm:prSet custScaleX="140865" custRadScaleRad="147897" custRadScaleInc="-17475"/>
      <dgm:spPr/>
      <dgm:t>
        <a:bodyPr/>
        <a:lstStyle/>
        <a:p>
          <a:endParaRPr lang="ru-RU"/>
        </a:p>
      </dgm:t>
    </dgm:pt>
    <dgm:pt modelId="{FFF8D540-04AD-40C2-A865-559AD2FC4503}" type="parTrans" cxnId="{240C98A7-BF37-41DE-A3E3-47994F5B9534}">
      <dgm:prSet custLinFactNeighborX="-6999" custLinFactNeighborY="21344"/>
      <dgm:spPr>
        <a:gradFill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</dgm:spPr>
      <dgm:t>
        <a:bodyPr/>
        <a:lstStyle/>
        <a:p>
          <a:endParaRPr lang="ru-RU"/>
        </a:p>
      </dgm:t>
    </dgm:pt>
    <dgm:pt modelId="{9A731FC6-7070-4E1A-8A56-E2BD96E34058}" type="sibTrans" cxnId="{240C98A7-BF37-41DE-A3E3-47994F5B9534}">
      <dgm:prSet/>
      <dgm:spPr/>
      <dgm:t>
        <a:bodyPr/>
        <a:lstStyle/>
        <a:p>
          <a:endParaRPr lang="ru-RU"/>
        </a:p>
      </dgm:t>
    </dgm:pt>
    <dgm:pt modelId="{7EFBBD5E-3562-441D-AF35-D02A8A0D5769}" type="pres">
      <dgm:prSet presAssocID="{10332EBC-B141-408A-AD80-6EEC4DB451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408F3-BE08-4EAB-B067-40ED7B52803E}" type="pres">
      <dgm:prSet presAssocID="{6D95412C-D0CF-49CD-A677-5BB872BC4B20}" presName="centerShape" presStyleLbl="node0" presStyleIdx="0" presStyleCnt="1" custScaleX="139032" custLinFactNeighborX="2214" custLinFactNeighborY="349"/>
      <dgm:spPr/>
      <dgm:t>
        <a:bodyPr/>
        <a:lstStyle/>
        <a:p>
          <a:endParaRPr lang="ru-RU"/>
        </a:p>
      </dgm:t>
    </dgm:pt>
    <dgm:pt modelId="{A6968A49-344A-4C06-91FF-B7A449545624}" type="pres">
      <dgm:prSet presAssocID="{F56F2875-F4CB-400C-8B35-3B3C059649D2}" presName="parTrans" presStyleLbl="sibTrans2D1" presStyleIdx="0" presStyleCnt="6" custScaleY="78722"/>
      <dgm:spPr/>
      <dgm:t>
        <a:bodyPr/>
        <a:lstStyle/>
        <a:p>
          <a:endParaRPr lang="ru-RU"/>
        </a:p>
      </dgm:t>
    </dgm:pt>
    <dgm:pt modelId="{6C3C90D1-3D7C-44B4-B1BB-5356209D23B0}" type="pres">
      <dgm:prSet presAssocID="{F56F2875-F4CB-400C-8B35-3B3C059649D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6293175-8C0B-4A02-B6E6-A485F06954DF}" type="pres">
      <dgm:prSet presAssocID="{994B6E8C-10CD-492C-A3FD-D7B4200F9E5C}" presName="node" presStyleLbl="node1" presStyleIdx="0" presStyleCnt="6" custScaleX="165792" custRadScaleRad="110992" custRadScaleInc="-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E2335-0F63-45BC-B49D-75736C379EE7}" type="pres">
      <dgm:prSet presAssocID="{C1988F8F-3386-4C06-9284-505C30206CB9}" presName="parTrans" presStyleLbl="sibTrans2D1" presStyleIdx="1" presStyleCnt="6" custScaleX="61994" custLinFactNeighborX="-11104" custLinFactNeighborY="20205"/>
      <dgm:spPr/>
      <dgm:t>
        <a:bodyPr/>
        <a:lstStyle/>
        <a:p>
          <a:endParaRPr lang="ru-RU"/>
        </a:p>
      </dgm:t>
    </dgm:pt>
    <dgm:pt modelId="{3E90D7C4-B3EE-4F68-AA3D-407A6E46EAEE}" type="pres">
      <dgm:prSet presAssocID="{C1988F8F-3386-4C06-9284-505C30206CB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E923267-2589-4DA3-9494-D5DAD59606A6}" type="pres">
      <dgm:prSet presAssocID="{23E6345E-60BB-4E98-8AB4-E278BD50C452}" presName="node" presStyleLbl="node1" presStyleIdx="1" presStyleCnt="6" custScaleX="140865" custRadScaleRad="131388" custRadScaleInc="-13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645F7-C0E5-4EBF-9F4B-41FD3E4A9E8D}" type="pres">
      <dgm:prSet presAssocID="{B9E32EE2-DD15-4119-BCE6-2E06094E3CC3}" presName="parTrans" presStyleLbl="sibTrans2D1" presStyleIdx="2" presStyleCnt="6" custScaleX="224067" custScaleY="91435" custLinFactNeighborX="9374" custLinFactNeighborY="23055"/>
      <dgm:spPr/>
      <dgm:t>
        <a:bodyPr/>
        <a:lstStyle/>
        <a:p>
          <a:endParaRPr lang="ru-RU"/>
        </a:p>
      </dgm:t>
    </dgm:pt>
    <dgm:pt modelId="{991A0A4C-19D6-4058-A223-0C369B0F90F9}" type="pres">
      <dgm:prSet presAssocID="{B9E32EE2-DD15-4119-BCE6-2E06094E3CC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5889BF6-4CA3-46D9-8BD7-64FB1E047F87}" type="pres">
      <dgm:prSet presAssocID="{E9B8F237-973C-44B5-939F-678E65BB6F8D}" presName="node" presStyleLbl="node1" presStyleIdx="2" presStyleCnt="6" custScaleX="158119" custRadScaleRad="134249" custRadScaleInc="-90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8C5C5-6009-4A06-9508-D0040AF2B8AB}" type="pres">
      <dgm:prSet presAssocID="{D901FB1A-0F9D-46C3-999B-DEBC426ED977}" presName="parTrans" presStyleLbl="sibTrans2D1" presStyleIdx="3" presStyleCnt="6" custScaleY="111443"/>
      <dgm:spPr/>
      <dgm:t>
        <a:bodyPr/>
        <a:lstStyle/>
        <a:p>
          <a:endParaRPr lang="ru-RU"/>
        </a:p>
      </dgm:t>
    </dgm:pt>
    <dgm:pt modelId="{B232F29A-3E1A-448D-B607-2E78F59B5B24}" type="pres">
      <dgm:prSet presAssocID="{D901FB1A-0F9D-46C3-999B-DEBC426ED97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22E5863-9DDD-4367-8CBD-2B522A1F5CE8}" type="pres">
      <dgm:prSet presAssocID="{21DD5824-05A6-40AF-A106-9316BBA338B7}" presName="node" presStyleLbl="node1" presStyleIdx="3" presStyleCnt="6" custScaleX="185602" custRadScaleRad="128079" custRadScaleInc="128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6E84B-9A58-4F27-8DB8-3108277AB57D}" type="pres">
      <dgm:prSet presAssocID="{CE7D2B8E-DB38-417F-814D-FCD881370633}" presName="parTrans" presStyleLbl="sibTrans2D1" presStyleIdx="4" presStyleCnt="6" custAng="157707" custScaleX="182459" custScaleY="79275" custLinFactNeighborX="-5345" custLinFactNeighborY="8479"/>
      <dgm:spPr/>
      <dgm:t>
        <a:bodyPr/>
        <a:lstStyle/>
        <a:p>
          <a:endParaRPr lang="ru-RU"/>
        </a:p>
      </dgm:t>
    </dgm:pt>
    <dgm:pt modelId="{AD200AF1-92DC-4CBB-AF97-4BC7E30FFA7C}" type="pres">
      <dgm:prSet presAssocID="{CE7D2B8E-DB38-417F-814D-FCD881370633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26FBE5F-6D9B-454B-BFF7-8B1C09826695}" type="pres">
      <dgm:prSet presAssocID="{34AFB454-F2F7-4C46-A7C9-82238DD85E27}" presName="node" presStyleLbl="node1" presStyleIdx="4" presStyleCnt="6" custScaleX="174730" custRadScaleRad="124358" custRadScaleInc="80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D5D50-0121-44F3-BBA9-75D8E5904FB6}" type="pres">
      <dgm:prSet presAssocID="{5391F32B-881E-4E0D-A42D-C92C8068A3EF}" presName="parTrans" presStyleLbl="sibTrans2D1" presStyleIdx="5" presStyleCnt="6" custLinFactNeighborX="-934" custLinFactNeighborY="21582"/>
      <dgm:spPr/>
      <dgm:t>
        <a:bodyPr/>
        <a:lstStyle/>
        <a:p>
          <a:endParaRPr lang="ru-RU"/>
        </a:p>
      </dgm:t>
    </dgm:pt>
    <dgm:pt modelId="{5B57874C-BFB8-496D-8BC8-B42AC2016090}" type="pres">
      <dgm:prSet presAssocID="{5391F32B-881E-4E0D-A42D-C92C8068A3EF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E406DF5D-11BD-410F-972F-FDFBDE90DC48}" type="pres">
      <dgm:prSet presAssocID="{C0230AF0-3453-44D3-9ADA-DA1DBC2D1343}" presName="node" presStyleLbl="node1" presStyleIdx="5" presStyleCnt="6" custScaleX="155124" custRadScaleRad="138020" custRadScaleInc="-2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096756-102E-43CD-BCBA-8518631A7B23}" type="presOf" srcId="{C1988F8F-3386-4C06-9284-505C30206CB9}" destId="{3E90D7C4-B3EE-4F68-AA3D-407A6E46EAEE}" srcOrd="1" destOrd="0" presId="urn:microsoft.com/office/officeart/2005/8/layout/radial5"/>
    <dgm:cxn modelId="{115020DA-8DD7-4D7C-BB2D-FA173F15E831}" type="presOf" srcId="{5391F32B-881E-4E0D-A42D-C92C8068A3EF}" destId="{5B57874C-BFB8-496D-8BC8-B42AC2016090}" srcOrd="1" destOrd="0" presId="urn:microsoft.com/office/officeart/2005/8/layout/radial5"/>
    <dgm:cxn modelId="{D6638955-5F19-4318-A4FC-56D0F4782E92}" srcId="{10332EBC-B141-408A-AD80-6EEC4DB4517C}" destId="{FE84B720-7CFA-4162-B57A-471BD977CA4C}" srcOrd="6" destOrd="0" parTransId="{D4E138A1-E9BE-435B-AD46-A694DEDC47AC}" sibTransId="{DD7DA6C9-A4E5-4427-BBCC-3A11B3D781D1}"/>
    <dgm:cxn modelId="{0F9C3C0B-D674-4A50-9BEA-3F6675046CB3}" type="presOf" srcId="{994B6E8C-10CD-492C-A3FD-D7B4200F9E5C}" destId="{66293175-8C0B-4A02-B6E6-A485F06954DF}" srcOrd="0" destOrd="0" presId="urn:microsoft.com/office/officeart/2005/8/layout/radial5"/>
    <dgm:cxn modelId="{240C98A7-BF37-41DE-A3E3-47994F5B9534}" srcId="{10332EBC-B141-408A-AD80-6EEC4DB4517C}" destId="{80A97E61-6A30-4425-91AE-82C8FBE220B1}" srcOrd="7" destOrd="0" parTransId="{FFF8D540-04AD-40C2-A865-559AD2FC4503}" sibTransId="{9A731FC6-7070-4E1A-8A56-E2BD96E34058}"/>
    <dgm:cxn modelId="{C86789A4-7228-451D-99DF-F29490412197}" type="presOf" srcId="{C1988F8F-3386-4C06-9284-505C30206CB9}" destId="{FECE2335-0F63-45BC-B49D-75736C379EE7}" srcOrd="0" destOrd="0" presId="urn:microsoft.com/office/officeart/2005/8/layout/radial5"/>
    <dgm:cxn modelId="{E8954C9C-9968-48C2-8F16-31369A8A3703}" srcId="{6D95412C-D0CF-49CD-A677-5BB872BC4B20}" destId="{34AFB454-F2F7-4C46-A7C9-82238DD85E27}" srcOrd="4" destOrd="0" parTransId="{CE7D2B8E-DB38-417F-814D-FCD881370633}" sibTransId="{3822DECE-EF55-4014-A52B-4F870C47DDF9}"/>
    <dgm:cxn modelId="{BAF002B5-5B87-45DA-BAD0-5294E9D65853}" srcId="{10332EBC-B141-408A-AD80-6EEC4DB4517C}" destId="{6D95412C-D0CF-49CD-A677-5BB872BC4B20}" srcOrd="0" destOrd="0" parTransId="{0162FD5A-4780-46D9-9D65-245EEAF84FA0}" sibTransId="{2E804A60-A2DA-4648-B808-7AA601A3F99C}"/>
    <dgm:cxn modelId="{9A5DF9E8-3120-40FF-B775-BF89154EEAE2}" srcId="{6D95412C-D0CF-49CD-A677-5BB872BC4B20}" destId="{E9B8F237-973C-44B5-939F-678E65BB6F8D}" srcOrd="2" destOrd="0" parTransId="{B9E32EE2-DD15-4119-BCE6-2E06094E3CC3}" sibTransId="{197A4A7E-856E-49BF-B27B-AAA982533A9A}"/>
    <dgm:cxn modelId="{A1E70997-22A2-4C99-BF20-DC70F5FB5858}" type="presOf" srcId="{10332EBC-B141-408A-AD80-6EEC4DB4517C}" destId="{7EFBBD5E-3562-441D-AF35-D02A8A0D5769}" srcOrd="0" destOrd="0" presId="urn:microsoft.com/office/officeart/2005/8/layout/radial5"/>
    <dgm:cxn modelId="{AED4EA8D-0B0F-46CF-8045-927FBFD833A1}" srcId="{6D95412C-D0CF-49CD-A677-5BB872BC4B20}" destId="{994B6E8C-10CD-492C-A3FD-D7B4200F9E5C}" srcOrd="0" destOrd="0" parTransId="{F56F2875-F4CB-400C-8B35-3B3C059649D2}" sibTransId="{48EF1E06-06CD-4BF9-AAC1-3FC6BF66780E}"/>
    <dgm:cxn modelId="{C33660AB-A0A9-42CB-A156-67CBC39C67B7}" srcId="{10332EBC-B141-408A-AD80-6EEC4DB4517C}" destId="{AB77FA4B-4226-4074-9B0E-9C02AEE941BD}" srcOrd="4" destOrd="0" parTransId="{601239ED-7E1D-4B47-9DC5-6EC6C16249D1}" sibTransId="{6F4D3689-92FF-4F3D-80CE-3BFE9CC39AA4}"/>
    <dgm:cxn modelId="{437CC8EE-1213-43CB-A3F9-5D150F30BD14}" srcId="{10332EBC-B141-408A-AD80-6EEC4DB4517C}" destId="{40CDDA02-B0D6-407E-A1DF-21F7F531C8FD}" srcOrd="2" destOrd="0" parTransId="{7D45DDA3-6C70-42CF-99D5-DEF470A797B4}" sibTransId="{5852E74A-1B23-47A0-A951-FC6C0118648C}"/>
    <dgm:cxn modelId="{E64241C5-91F5-42EC-B385-A7047B9932C0}" type="presOf" srcId="{23E6345E-60BB-4E98-8AB4-E278BD50C452}" destId="{AE923267-2589-4DA3-9494-D5DAD59606A6}" srcOrd="0" destOrd="0" presId="urn:microsoft.com/office/officeart/2005/8/layout/radial5"/>
    <dgm:cxn modelId="{7D7D28F5-F795-4C1A-A577-110B616A9C7B}" type="presOf" srcId="{D901FB1A-0F9D-46C3-999B-DEBC426ED977}" destId="{B232F29A-3E1A-448D-B607-2E78F59B5B24}" srcOrd="1" destOrd="0" presId="urn:microsoft.com/office/officeart/2005/8/layout/radial5"/>
    <dgm:cxn modelId="{F54058C3-D9AE-4B6D-B0B2-7715D65BBA72}" type="presOf" srcId="{CE7D2B8E-DB38-417F-814D-FCD881370633}" destId="{AD200AF1-92DC-4CBB-AF97-4BC7E30FFA7C}" srcOrd="1" destOrd="0" presId="urn:microsoft.com/office/officeart/2005/8/layout/radial5"/>
    <dgm:cxn modelId="{90826F02-9DE9-4DBE-8D39-72A3663ABDF7}" type="presOf" srcId="{C0230AF0-3453-44D3-9ADA-DA1DBC2D1343}" destId="{E406DF5D-11BD-410F-972F-FDFBDE90DC48}" srcOrd="0" destOrd="0" presId="urn:microsoft.com/office/officeart/2005/8/layout/radial5"/>
    <dgm:cxn modelId="{3108C814-85EA-4C0F-8E40-EBB30C3FD58D}" type="presOf" srcId="{F56F2875-F4CB-400C-8B35-3B3C059649D2}" destId="{6C3C90D1-3D7C-44B4-B1BB-5356209D23B0}" srcOrd="1" destOrd="0" presId="urn:microsoft.com/office/officeart/2005/8/layout/radial5"/>
    <dgm:cxn modelId="{6D949C5A-770B-45D1-90F3-7DA233B30547}" type="presOf" srcId="{34AFB454-F2F7-4C46-A7C9-82238DD85E27}" destId="{026FBE5F-6D9B-454B-BFF7-8B1C09826695}" srcOrd="0" destOrd="0" presId="urn:microsoft.com/office/officeart/2005/8/layout/radial5"/>
    <dgm:cxn modelId="{95B01A79-D212-46D3-A81E-FB71338035E6}" type="presOf" srcId="{6D95412C-D0CF-49CD-A677-5BB872BC4B20}" destId="{351408F3-BE08-4EAB-B067-40ED7B52803E}" srcOrd="0" destOrd="0" presId="urn:microsoft.com/office/officeart/2005/8/layout/radial5"/>
    <dgm:cxn modelId="{6CA644EB-1F82-496C-9150-22A18B3C5A89}" srcId="{10332EBC-B141-408A-AD80-6EEC4DB4517C}" destId="{5C175096-AFFC-4767-B634-E8122DD1EEC2}" srcOrd="5" destOrd="0" parTransId="{169646C5-0DA7-4E76-8C8B-659EC121975A}" sibTransId="{8B407903-ECD8-4002-BDE0-FCA280494B07}"/>
    <dgm:cxn modelId="{45E2A67F-8AC7-406A-87E4-8CC42B9EAC70}" type="presOf" srcId="{CE7D2B8E-DB38-417F-814D-FCD881370633}" destId="{2916E84B-9A58-4F27-8DB8-3108277AB57D}" srcOrd="0" destOrd="0" presId="urn:microsoft.com/office/officeart/2005/8/layout/radial5"/>
    <dgm:cxn modelId="{097DF616-600C-44BB-96C3-391D756C9DFE}" srcId="{10332EBC-B141-408A-AD80-6EEC4DB4517C}" destId="{F86BEFB3-366A-412C-9CF8-B6316CE16D52}" srcOrd="1" destOrd="0" parTransId="{96E764E6-E249-4CB6-96E5-BF52C94A9CFD}" sibTransId="{AD316170-C72F-43F4-BB40-B58156C61EAB}"/>
    <dgm:cxn modelId="{250B00B9-7A6E-44C1-8A69-A71575223621}" type="presOf" srcId="{D901FB1A-0F9D-46C3-999B-DEBC426ED977}" destId="{07D8C5C5-6009-4A06-9508-D0040AF2B8AB}" srcOrd="0" destOrd="0" presId="urn:microsoft.com/office/officeart/2005/8/layout/radial5"/>
    <dgm:cxn modelId="{6361530A-CE48-4520-AF7B-0A710A09CEBC}" type="presOf" srcId="{B9E32EE2-DD15-4119-BCE6-2E06094E3CC3}" destId="{CC1645F7-C0E5-4EBF-9F4B-41FD3E4A9E8D}" srcOrd="0" destOrd="0" presId="urn:microsoft.com/office/officeart/2005/8/layout/radial5"/>
    <dgm:cxn modelId="{8D01D27B-2D20-413D-AE2D-AA5D08C27DB9}" srcId="{6D95412C-D0CF-49CD-A677-5BB872BC4B20}" destId="{C0230AF0-3453-44D3-9ADA-DA1DBC2D1343}" srcOrd="5" destOrd="0" parTransId="{5391F32B-881E-4E0D-A42D-C92C8068A3EF}" sibTransId="{1AA50413-1EB7-4F7F-B076-75591470934E}"/>
    <dgm:cxn modelId="{1512FEF8-5F16-4750-992E-631808A58932}" type="presOf" srcId="{21DD5824-05A6-40AF-A106-9316BBA338B7}" destId="{022E5863-9DDD-4367-8CBD-2B522A1F5CE8}" srcOrd="0" destOrd="0" presId="urn:microsoft.com/office/officeart/2005/8/layout/radial5"/>
    <dgm:cxn modelId="{4199E676-2F27-472A-8402-926EB6C47FCF}" type="presOf" srcId="{B9E32EE2-DD15-4119-BCE6-2E06094E3CC3}" destId="{991A0A4C-19D6-4058-A223-0C369B0F90F9}" srcOrd="1" destOrd="0" presId="urn:microsoft.com/office/officeart/2005/8/layout/radial5"/>
    <dgm:cxn modelId="{83C3EAA5-F83C-438C-BE62-7ABA222A5105}" type="presOf" srcId="{E9B8F237-973C-44B5-939F-678E65BB6F8D}" destId="{25889BF6-4CA3-46D9-8BD7-64FB1E047F87}" srcOrd="0" destOrd="0" presId="urn:microsoft.com/office/officeart/2005/8/layout/radial5"/>
    <dgm:cxn modelId="{63EEE74C-9088-4AA5-8359-8400C621154D}" type="presOf" srcId="{F56F2875-F4CB-400C-8B35-3B3C059649D2}" destId="{A6968A49-344A-4C06-91FF-B7A449545624}" srcOrd="0" destOrd="0" presId="urn:microsoft.com/office/officeart/2005/8/layout/radial5"/>
    <dgm:cxn modelId="{31919886-AAEC-4129-B156-C97CB81450BA}" srcId="{6D95412C-D0CF-49CD-A677-5BB872BC4B20}" destId="{23E6345E-60BB-4E98-8AB4-E278BD50C452}" srcOrd="1" destOrd="0" parTransId="{C1988F8F-3386-4C06-9284-505C30206CB9}" sibTransId="{26D34B02-A28A-4797-928F-26E3BF0A623D}"/>
    <dgm:cxn modelId="{10F397DF-5831-41F1-A921-1174F48F245D}" srcId="{10332EBC-B141-408A-AD80-6EEC4DB4517C}" destId="{4F42C5BD-F842-4314-B1B1-C0410F2A8D4A}" srcOrd="3" destOrd="0" parTransId="{983DA450-3339-4D50-8D04-EE8A02FDFD84}" sibTransId="{3F295041-71E3-4091-877B-1AE1E9374D2F}"/>
    <dgm:cxn modelId="{9F0B76B3-944B-4FCF-A77E-906917E2FDD5}" type="presOf" srcId="{5391F32B-881E-4E0D-A42D-C92C8068A3EF}" destId="{330D5D50-0121-44F3-BBA9-75D8E5904FB6}" srcOrd="0" destOrd="0" presId="urn:microsoft.com/office/officeart/2005/8/layout/radial5"/>
    <dgm:cxn modelId="{BE87CA93-920A-434C-9214-CCAC4E4FAC06}" srcId="{6D95412C-D0CF-49CD-A677-5BB872BC4B20}" destId="{21DD5824-05A6-40AF-A106-9316BBA338B7}" srcOrd="3" destOrd="0" parTransId="{D901FB1A-0F9D-46C3-999B-DEBC426ED977}" sibTransId="{C4A2BC40-633F-41F0-9333-16BD003E4FD7}"/>
    <dgm:cxn modelId="{839E3577-E3FB-4AAF-878B-EBD1B91F29F1}" type="presParOf" srcId="{7EFBBD5E-3562-441D-AF35-D02A8A0D5769}" destId="{351408F3-BE08-4EAB-B067-40ED7B52803E}" srcOrd="0" destOrd="0" presId="urn:microsoft.com/office/officeart/2005/8/layout/radial5"/>
    <dgm:cxn modelId="{7209DA92-AA98-41A4-9806-22D8B588C5A3}" type="presParOf" srcId="{7EFBBD5E-3562-441D-AF35-D02A8A0D5769}" destId="{A6968A49-344A-4C06-91FF-B7A449545624}" srcOrd="1" destOrd="0" presId="urn:microsoft.com/office/officeart/2005/8/layout/radial5"/>
    <dgm:cxn modelId="{4921CB8B-AD8C-4401-8985-413BEEC45FE8}" type="presParOf" srcId="{A6968A49-344A-4C06-91FF-B7A449545624}" destId="{6C3C90D1-3D7C-44B4-B1BB-5356209D23B0}" srcOrd="0" destOrd="0" presId="urn:microsoft.com/office/officeart/2005/8/layout/radial5"/>
    <dgm:cxn modelId="{BE410F49-C5B3-485F-860B-2ECC32BC0759}" type="presParOf" srcId="{7EFBBD5E-3562-441D-AF35-D02A8A0D5769}" destId="{66293175-8C0B-4A02-B6E6-A485F06954DF}" srcOrd="2" destOrd="0" presId="urn:microsoft.com/office/officeart/2005/8/layout/radial5"/>
    <dgm:cxn modelId="{A22305A4-8CBF-47A3-874E-ADB4F8FA9BD6}" type="presParOf" srcId="{7EFBBD5E-3562-441D-AF35-D02A8A0D5769}" destId="{FECE2335-0F63-45BC-B49D-75736C379EE7}" srcOrd="3" destOrd="0" presId="urn:microsoft.com/office/officeart/2005/8/layout/radial5"/>
    <dgm:cxn modelId="{654E2833-5DE7-4E3C-928F-3E308837C366}" type="presParOf" srcId="{FECE2335-0F63-45BC-B49D-75736C379EE7}" destId="{3E90D7C4-B3EE-4F68-AA3D-407A6E46EAEE}" srcOrd="0" destOrd="0" presId="urn:microsoft.com/office/officeart/2005/8/layout/radial5"/>
    <dgm:cxn modelId="{3BBA5B9E-F1E4-4BDA-8154-30BB84AF7CD3}" type="presParOf" srcId="{7EFBBD5E-3562-441D-AF35-D02A8A0D5769}" destId="{AE923267-2589-4DA3-9494-D5DAD59606A6}" srcOrd="4" destOrd="0" presId="urn:microsoft.com/office/officeart/2005/8/layout/radial5"/>
    <dgm:cxn modelId="{CE9A68AB-1BB0-40F9-BE5B-BAFE802C570C}" type="presParOf" srcId="{7EFBBD5E-3562-441D-AF35-D02A8A0D5769}" destId="{CC1645F7-C0E5-4EBF-9F4B-41FD3E4A9E8D}" srcOrd="5" destOrd="0" presId="urn:microsoft.com/office/officeart/2005/8/layout/radial5"/>
    <dgm:cxn modelId="{1364F725-EB35-47C5-A244-9AD3C958C056}" type="presParOf" srcId="{CC1645F7-C0E5-4EBF-9F4B-41FD3E4A9E8D}" destId="{991A0A4C-19D6-4058-A223-0C369B0F90F9}" srcOrd="0" destOrd="0" presId="urn:microsoft.com/office/officeart/2005/8/layout/radial5"/>
    <dgm:cxn modelId="{D3F536D9-05E0-4A31-B74F-BA8742E89987}" type="presParOf" srcId="{7EFBBD5E-3562-441D-AF35-D02A8A0D5769}" destId="{25889BF6-4CA3-46D9-8BD7-64FB1E047F87}" srcOrd="6" destOrd="0" presId="urn:microsoft.com/office/officeart/2005/8/layout/radial5"/>
    <dgm:cxn modelId="{E52ADEA6-E6D1-463A-8E39-8359066EF600}" type="presParOf" srcId="{7EFBBD5E-3562-441D-AF35-D02A8A0D5769}" destId="{07D8C5C5-6009-4A06-9508-D0040AF2B8AB}" srcOrd="7" destOrd="0" presId="urn:microsoft.com/office/officeart/2005/8/layout/radial5"/>
    <dgm:cxn modelId="{459B9D45-55BD-4CCC-8073-234AAF055130}" type="presParOf" srcId="{07D8C5C5-6009-4A06-9508-D0040AF2B8AB}" destId="{B232F29A-3E1A-448D-B607-2E78F59B5B24}" srcOrd="0" destOrd="0" presId="urn:microsoft.com/office/officeart/2005/8/layout/radial5"/>
    <dgm:cxn modelId="{6FB02C37-F1D0-4F77-AF37-A7367546AB55}" type="presParOf" srcId="{7EFBBD5E-3562-441D-AF35-D02A8A0D5769}" destId="{022E5863-9DDD-4367-8CBD-2B522A1F5CE8}" srcOrd="8" destOrd="0" presId="urn:microsoft.com/office/officeart/2005/8/layout/radial5"/>
    <dgm:cxn modelId="{9026CAC8-0CE4-4099-A87E-4927DDF2BAA4}" type="presParOf" srcId="{7EFBBD5E-3562-441D-AF35-D02A8A0D5769}" destId="{2916E84B-9A58-4F27-8DB8-3108277AB57D}" srcOrd="9" destOrd="0" presId="urn:microsoft.com/office/officeart/2005/8/layout/radial5"/>
    <dgm:cxn modelId="{B0382A45-1038-45E5-9209-C3E78244CD7F}" type="presParOf" srcId="{2916E84B-9A58-4F27-8DB8-3108277AB57D}" destId="{AD200AF1-92DC-4CBB-AF97-4BC7E30FFA7C}" srcOrd="0" destOrd="0" presId="urn:microsoft.com/office/officeart/2005/8/layout/radial5"/>
    <dgm:cxn modelId="{AAA5BE74-F1A8-4FDF-B148-456302928D79}" type="presParOf" srcId="{7EFBBD5E-3562-441D-AF35-D02A8A0D5769}" destId="{026FBE5F-6D9B-454B-BFF7-8B1C09826695}" srcOrd="10" destOrd="0" presId="urn:microsoft.com/office/officeart/2005/8/layout/radial5"/>
    <dgm:cxn modelId="{A5E46643-74CB-42B0-B4CE-B31EA492E4F4}" type="presParOf" srcId="{7EFBBD5E-3562-441D-AF35-D02A8A0D5769}" destId="{330D5D50-0121-44F3-BBA9-75D8E5904FB6}" srcOrd="11" destOrd="0" presId="urn:microsoft.com/office/officeart/2005/8/layout/radial5"/>
    <dgm:cxn modelId="{04E1C0F0-1FDF-4A2E-871D-A89960509ADB}" type="presParOf" srcId="{330D5D50-0121-44F3-BBA9-75D8E5904FB6}" destId="{5B57874C-BFB8-496D-8BC8-B42AC2016090}" srcOrd="0" destOrd="0" presId="urn:microsoft.com/office/officeart/2005/8/layout/radial5"/>
    <dgm:cxn modelId="{BD681C5D-B030-4394-9B17-F2750ADD7365}" type="presParOf" srcId="{7EFBBD5E-3562-441D-AF35-D02A8A0D5769}" destId="{E406DF5D-11BD-410F-972F-FDFBDE90DC48}" srcOrd="1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1408F3-BE08-4EAB-B067-40ED7B52803E}">
      <dsp:nvSpPr>
        <dsp:cNvPr id="0" name=""/>
        <dsp:cNvSpPr/>
      </dsp:nvSpPr>
      <dsp:spPr>
        <a:xfrm>
          <a:off x="3419892" y="2448296"/>
          <a:ext cx="2411706" cy="1734641"/>
        </a:xfrm>
        <a:prstGeom prst="ellips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НАПРАВЛЕНИЯ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800" b="1" kern="1200" dirty="0" smtClean="0">
              <a:solidFill>
                <a:schemeClr val="tx1"/>
              </a:solidFill>
            </a:rPr>
            <a:t>ДЕЯТЕЛЬНОСТИ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419892" y="2448296"/>
        <a:ext cx="2411706" cy="1734641"/>
      </dsp:txXfrm>
    </dsp:sp>
    <dsp:sp modelId="{A6968A49-344A-4C06-91FF-B7A449545624}">
      <dsp:nvSpPr>
        <dsp:cNvPr id="0" name=""/>
        <dsp:cNvSpPr/>
      </dsp:nvSpPr>
      <dsp:spPr>
        <a:xfrm rot="15951229">
          <a:off x="4347649" y="1870235"/>
          <a:ext cx="380294" cy="4642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5951229">
        <a:off x="4347649" y="1870235"/>
        <a:ext cx="380294" cy="464285"/>
      </dsp:txXfrm>
    </dsp:sp>
    <dsp:sp modelId="{66293175-8C0B-4A02-B6E6-A485F06954DF}">
      <dsp:nvSpPr>
        <dsp:cNvPr id="0" name=""/>
        <dsp:cNvSpPr/>
      </dsp:nvSpPr>
      <dsp:spPr>
        <a:xfrm>
          <a:off x="3010317" y="0"/>
          <a:ext cx="2875896" cy="1734641"/>
        </a:xfrm>
        <a:prstGeom prst="ellips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ДИСТАНЦИОННОЕ ОБУЧЕНИЕ ШКОЛЬНИКОВ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010317" y="0"/>
        <a:ext cx="2875896" cy="1734641"/>
      </dsp:txXfrm>
    </dsp:sp>
    <dsp:sp modelId="{FECE2335-0F63-45BC-B49D-75736C379EE7}">
      <dsp:nvSpPr>
        <dsp:cNvPr id="0" name=""/>
        <dsp:cNvSpPr/>
      </dsp:nvSpPr>
      <dsp:spPr>
        <a:xfrm rot="19477918">
          <a:off x="5656059" y="2250460"/>
          <a:ext cx="327954" cy="5897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9477918">
        <a:off x="5656059" y="2250460"/>
        <a:ext cx="327954" cy="589778"/>
      </dsp:txXfrm>
    </dsp:sp>
    <dsp:sp modelId="{AE923267-2589-4DA3-9494-D5DAD59606A6}">
      <dsp:nvSpPr>
        <dsp:cNvPr id="0" name=""/>
        <dsp:cNvSpPr/>
      </dsp:nvSpPr>
      <dsp:spPr>
        <a:xfrm>
          <a:off x="5940154" y="648069"/>
          <a:ext cx="2443502" cy="1734641"/>
        </a:xfrm>
        <a:prstGeom prst="ellips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ЛЕГО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ДВИЖЕНИЕ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940154" y="648069"/>
        <a:ext cx="2443502" cy="1734641"/>
      </dsp:txXfrm>
    </dsp:sp>
    <dsp:sp modelId="{CC1645F7-C0E5-4EBF-9F4B-41FD3E4A9E8D}">
      <dsp:nvSpPr>
        <dsp:cNvPr id="0" name=""/>
        <dsp:cNvSpPr/>
      </dsp:nvSpPr>
      <dsp:spPr>
        <a:xfrm rot="170828">
          <a:off x="5809291" y="3249629"/>
          <a:ext cx="386641" cy="539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70828">
        <a:off x="5809291" y="3249629"/>
        <a:ext cx="386641" cy="539263"/>
      </dsp:txXfrm>
    </dsp:sp>
    <dsp:sp modelId="{25889BF6-4CA3-46D9-8BD7-64FB1E047F87}">
      <dsp:nvSpPr>
        <dsp:cNvPr id="0" name=""/>
        <dsp:cNvSpPr/>
      </dsp:nvSpPr>
      <dsp:spPr>
        <a:xfrm>
          <a:off x="6149682" y="2592289"/>
          <a:ext cx="2742797" cy="1734641"/>
        </a:xfrm>
        <a:prstGeom prst="ellips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ИССЛЕДОВАТЕЛЬСКАЯ ДЕЯТЕЛЬНОСТЬ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149682" y="2592289"/>
        <a:ext cx="2742797" cy="1734641"/>
      </dsp:txXfrm>
    </dsp:sp>
    <dsp:sp modelId="{07D8C5C5-6009-4A06-9508-D0040AF2B8AB}">
      <dsp:nvSpPr>
        <dsp:cNvPr id="0" name=""/>
        <dsp:cNvSpPr/>
      </dsp:nvSpPr>
      <dsp:spPr>
        <a:xfrm rot="7815358">
          <a:off x="3328090" y="4156758"/>
          <a:ext cx="614316" cy="6572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7815358">
        <a:off x="3328090" y="4156758"/>
        <a:ext cx="614316" cy="657266"/>
      </dsp:txXfrm>
    </dsp:sp>
    <dsp:sp modelId="{022E5863-9DDD-4367-8CBD-2B522A1F5CE8}">
      <dsp:nvSpPr>
        <dsp:cNvPr id="0" name=""/>
        <dsp:cNvSpPr/>
      </dsp:nvSpPr>
      <dsp:spPr>
        <a:xfrm>
          <a:off x="971596" y="4862710"/>
          <a:ext cx="3219529" cy="1734641"/>
        </a:xfrm>
        <a:prstGeom prst="ellips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РАСПРОСТРАНЕНИЕ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ОПЫТА РАБОТЫ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971596" y="4862710"/>
        <a:ext cx="3219529" cy="1734641"/>
      </dsp:txXfrm>
    </dsp:sp>
    <dsp:sp modelId="{2916E84B-9A58-4F27-8DB8-3108277AB57D}">
      <dsp:nvSpPr>
        <dsp:cNvPr id="0" name=""/>
        <dsp:cNvSpPr/>
      </dsp:nvSpPr>
      <dsp:spPr>
        <a:xfrm rot="10640285">
          <a:off x="3011891" y="3261380"/>
          <a:ext cx="406216" cy="467546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640285">
        <a:off x="3011891" y="3261380"/>
        <a:ext cx="406216" cy="467546"/>
      </dsp:txXfrm>
    </dsp:sp>
    <dsp:sp modelId="{026FBE5F-6D9B-454B-BFF7-8B1C09826695}">
      <dsp:nvSpPr>
        <dsp:cNvPr id="0" name=""/>
        <dsp:cNvSpPr/>
      </dsp:nvSpPr>
      <dsp:spPr>
        <a:xfrm>
          <a:off x="3" y="2736299"/>
          <a:ext cx="3030939" cy="1734641"/>
        </a:xfrm>
        <a:prstGeom prst="ellips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САЙТОСТРОЕНИЕ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" y="2736299"/>
        <a:ext cx="3030939" cy="1734641"/>
      </dsp:txXfrm>
    </dsp:sp>
    <dsp:sp modelId="{330D5D50-0121-44F3-BBA9-75D8E5904FB6}">
      <dsp:nvSpPr>
        <dsp:cNvPr id="0" name=""/>
        <dsp:cNvSpPr/>
      </dsp:nvSpPr>
      <dsp:spPr>
        <a:xfrm rot="12520237">
          <a:off x="2839169" y="2346532"/>
          <a:ext cx="629945" cy="5897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/>
            </a:gs>
            <a:gs pos="45000">
              <a:schemeClr val="accent6">
                <a:lumMod val="50000"/>
                <a:alpha val="5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2520237">
        <a:off x="2839169" y="2346532"/>
        <a:ext cx="629945" cy="589778"/>
      </dsp:txXfrm>
    </dsp:sp>
    <dsp:sp modelId="{E406DF5D-11BD-410F-972F-FDFBDE90DC48}">
      <dsp:nvSpPr>
        <dsp:cNvPr id="0" name=""/>
        <dsp:cNvSpPr/>
      </dsp:nvSpPr>
      <dsp:spPr>
        <a:xfrm>
          <a:off x="251518" y="792092"/>
          <a:ext cx="2690845" cy="1734641"/>
        </a:xfrm>
        <a:prstGeom prst="ellips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51518" y="792092"/>
        <a:ext cx="2690845" cy="173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6BBA-3A41-4CAD-ACEE-6799FD0398EF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C313-21F9-45A9-AC4D-16A96164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undusch.ixrad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hyperlink" Target="http://strukova.gixx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rukova.gixx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strukova.gixx.ru/viewpage.php?page_id=12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solidFill>
                  <a:srgbClr val="66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бюджетное общеобразовательное учреждение</a:t>
            </a:r>
            <a:br>
              <a:rPr lang="ru-RU" sz="2800" b="1" dirty="0" smtClean="0">
                <a:ln w="1905"/>
                <a:solidFill>
                  <a:srgbClr val="66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solidFill>
                  <a:srgbClr val="66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«Средняя общеобразовательная школа № 13»</a:t>
            </a:r>
            <a:endParaRPr lang="ru-RU" sz="2800" b="1" dirty="0">
              <a:ln w="1905"/>
              <a:solidFill>
                <a:srgbClr val="66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729" y="2276872"/>
            <a:ext cx="8621271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Самопрезентация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учителя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математики и информатики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Струковой Натальи Федоровны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конкурс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«Народный учитель – 2013»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48192" y="0"/>
            <a:ext cx="4675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Сайтостроение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2008-2009 учебном году 10 учеников нашей школы обучались дистанционно в </a:t>
            </a:r>
            <a:r>
              <a:rPr lang="ru-RU" b="1" dirty="0" err="1" smtClean="0"/>
              <a:t>Роботландском</a:t>
            </a:r>
            <a:r>
              <a:rPr lang="ru-RU" b="1" dirty="0" smtClean="0"/>
              <a:t> университете</a:t>
            </a:r>
            <a:r>
              <a:rPr lang="ru-RU" dirty="0" smtClean="0"/>
              <a:t> города Переславль-Залесский по курсу</a:t>
            </a:r>
            <a:br>
              <a:rPr lang="ru-RU" dirty="0" smtClean="0"/>
            </a:br>
            <a:r>
              <a:rPr lang="ru-RU" b="1" dirty="0" smtClean="0"/>
              <a:t>"WEB — конструирование"</a:t>
            </a:r>
            <a:r>
              <a:rPr lang="ru-RU" dirty="0" smtClean="0"/>
              <a:t> и успешно его окончили. За время учебы студенты научились </a:t>
            </a:r>
            <a:r>
              <a:rPr lang="ru-RU" b="1" dirty="0" smtClean="0"/>
              <a:t>создавать WEB-страничку, обрабатывать графику для WEB-страницы в графическом редакторе </a:t>
            </a:r>
            <a:r>
              <a:rPr lang="ru-RU" b="1" dirty="0" err="1" smtClean="0"/>
              <a:t>Photoshop</a:t>
            </a:r>
            <a:r>
              <a:rPr lang="ru-RU" b="1" dirty="0" smtClean="0"/>
              <a:t>, кодировать информацию для </a:t>
            </a:r>
            <a:r>
              <a:rPr lang="ru-RU" b="1" dirty="0" err="1" smtClean="0"/>
              <a:t>Интернет-страниц</a:t>
            </a:r>
            <a:r>
              <a:rPr lang="ru-RU" b="1" dirty="0" smtClean="0"/>
              <a:t>, организовывать ссылки.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Кроме того руководитель курса обучал нас с ребятами дизайнерскому делу: мы учились делать визитки, рекламные проспекты, разработали два сайта, на которые получили очень подробные рецензии с указанием всех ошибок и способами их устранения. </a:t>
            </a:r>
          </a:p>
          <a:p>
            <a:r>
              <a:rPr lang="ru-RU" dirty="0" smtClean="0"/>
              <a:t>Последняя зачетная работа «Шедевры мастеров Златоуста»стала конкурсной и заняла почетное III место. </a:t>
            </a:r>
          </a:p>
          <a:p>
            <a:r>
              <a:rPr lang="ru-RU" b="1" dirty="0" smtClean="0"/>
              <a:t>Сайт широко использовался классными руководителями на классных часах, посвященных дню города.</a:t>
            </a:r>
          </a:p>
          <a:p>
            <a:r>
              <a:rPr lang="ru-RU" dirty="0" smtClean="0"/>
              <a:t>Итогом нашей работы стал новый школьный сайт построенный на языках HTML, CSS, </a:t>
            </a:r>
            <a:r>
              <a:rPr lang="ru-RU" dirty="0" err="1" smtClean="0"/>
              <a:t>JavaScript</a:t>
            </a:r>
            <a:r>
              <a:rPr lang="ru-RU" dirty="0" smtClean="0"/>
              <a:t>, который мы самостоятельно разместили в сети Интернет и регулярно его обновляем. </a:t>
            </a:r>
          </a:p>
          <a:p>
            <a:r>
              <a:rPr lang="ru-RU" dirty="0" smtClean="0"/>
              <a:t>В мае 2009 года и я, и дети получили удостоверения соответствующего образца.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69232" y="-171400"/>
            <a:ext cx="4675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Сайтостроение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068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тех пор я увлеклась </a:t>
            </a:r>
            <a:r>
              <a:rPr lang="ru-RU" dirty="0" err="1" smtClean="0"/>
              <a:t>сайтостроением</a:t>
            </a:r>
            <a:r>
              <a:rPr lang="ru-RU" dirty="0" smtClean="0"/>
              <a:t>: создала и являюсь модератором школьного сайта  </a:t>
            </a:r>
            <a:r>
              <a:rPr lang="en-US" dirty="0" smtClean="0">
                <a:hlinkClick r:id="rId3"/>
              </a:rPr>
              <a:t>http://tundusch.ixrad.ru</a:t>
            </a:r>
            <a:r>
              <a:rPr lang="ru-RU" dirty="0" smtClean="0"/>
              <a:t> , который в 2011 году занял </a:t>
            </a:r>
            <a:r>
              <a:rPr lang="en-US" dirty="0" smtClean="0"/>
              <a:t>II</a:t>
            </a:r>
            <a:r>
              <a:rPr lang="ru-RU" dirty="0" smtClean="0"/>
              <a:t> место в городском конкурсе, а в 2012 – </a:t>
            </a:r>
            <a:r>
              <a:rPr lang="en-US" dirty="0" smtClean="0"/>
              <a:t>III</a:t>
            </a:r>
            <a:r>
              <a:rPr lang="ru-RU" dirty="0" smtClean="0"/>
              <a:t> место.</a:t>
            </a:r>
          </a:p>
          <a:p>
            <a:r>
              <a:rPr lang="ru-RU" dirty="0" smtClean="0"/>
              <a:t>В 2011 году создала свой личный сайт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http://strukova.gixx.ru</a:t>
            </a:r>
            <a:r>
              <a:rPr lang="en-US" dirty="0" smtClean="0"/>
              <a:t> </a:t>
            </a:r>
            <a:r>
              <a:rPr lang="ru-RU" dirty="0" smtClean="0"/>
              <a:t>и с удовольствием в нем работаю: готовлю выпускников к ЕГЭ, провожу конкурсы ребусов, делюсь опытом работы с коллегами.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3017" t="20978" r="3178" b="3791"/>
          <a:stretch>
            <a:fillRect/>
          </a:stretch>
        </p:blipFill>
        <p:spPr bwMode="auto">
          <a:xfrm>
            <a:off x="323528" y="2492896"/>
            <a:ext cx="55811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Администратор.AQUARIUS_PC\Рабочий стол\Конкурс Народный учитель\Мои достижения\dip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564904"/>
            <a:ext cx="2515381" cy="3705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69232" y="-171400"/>
            <a:ext cx="4675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Сайтостроение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0688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2011 году создала свой личный сайт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http://strukova.gixx.ru</a:t>
            </a:r>
            <a:r>
              <a:rPr lang="en-US" dirty="0" smtClean="0"/>
              <a:t> </a:t>
            </a:r>
            <a:r>
              <a:rPr lang="ru-RU" dirty="0" smtClean="0"/>
              <a:t>и с удовольствием в нем работаю: готовлю выпускников к ЕГЭ, провожу конкурсы ребусов, делюсь опытом работы с коллегами.</a:t>
            </a:r>
          </a:p>
          <a:p>
            <a:r>
              <a:rPr lang="ru-RU" dirty="0" smtClean="0"/>
              <a:t>В 2013 году сайт был признан победителем муниципального конкурса «Лучший сайт системы образования Златоустовского городского округа» в номинации «Лучший сайт педагога – новатора»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20469" r="3125" b="6688"/>
          <a:stretch>
            <a:fillRect/>
          </a:stretch>
        </p:blipFill>
        <p:spPr bwMode="auto">
          <a:xfrm>
            <a:off x="0" y="2636912"/>
            <a:ext cx="608820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Администратор.AQUARIUS_PC\Рабочий стол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564904"/>
            <a:ext cx="297941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156176" y="3789040"/>
            <a:ext cx="2736304" cy="1440160"/>
          </a:xfrm>
          <a:prstGeom prst="ellipse">
            <a:avLst/>
          </a:prstGeom>
          <a:gradFill flip="none" rotWithShape="1">
            <a:gsLst>
              <a:gs pos="0">
                <a:srgbClr val="E58651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solidFill>
              <a:srgbClr val="E58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0" y="3789040"/>
            <a:ext cx="2736304" cy="1512168"/>
          </a:xfrm>
          <a:prstGeom prst="ellipse">
            <a:avLst/>
          </a:prstGeom>
          <a:gradFill flip="none" rotWithShape="1">
            <a:gsLst>
              <a:gs pos="0">
                <a:srgbClr val="E58651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solidFill>
              <a:srgbClr val="E58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56176" y="5345832"/>
            <a:ext cx="2736304" cy="1512168"/>
          </a:xfrm>
          <a:prstGeom prst="ellipse">
            <a:avLst/>
          </a:prstGeom>
          <a:gradFill flip="none" rotWithShape="1">
            <a:gsLst>
              <a:gs pos="0">
                <a:srgbClr val="E58651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solidFill>
              <a:srgbClr val="E58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0" y="5445224"/>
            <a:ext cx="2736304" cy="1611560"/>
          </a:xfrm>
          <a:prstGeom prst="ellipse">
            <a:avLst/>
          </a:prstGeom>
          <a:gradFill flip="none" rotWithShape="1">
            <a:gsLst>
              <a:gs pos="0">
                <a:srgbClr val="E58651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solidFill>
              <a:srgbClr val="E58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156176" y="2348880"/>
            <a:ext cx="2736304" cy="1368152"/>
          </a:xfrm>
          <a:prstGeom prst="ellipse">
            <a:avLst/>
          </a:prstGeom>
          <a:gradFill flip="none" rotWithShape="1">
            <a:gsLst>
              <a:gs pos="0">
                <a:srgbClr val="E58651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solidFill>
              <a:srgbClr val="E58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0" y="2132856"/>
            <a:ext cx="2736304" cy="1440160"/>
          </a:xfrm>
          <a:prstGeom prst="ellipse">
            <a:avLst/>
          </a:prstGeom>
          <a:gradFill flip="none" rotWithShape="1">
            <a:gsLst>
              <a:gs pos="0">
                <a:srgbClr val="E58651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solidFill>
              <a:srgbClr val="E58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51520" y="227687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Создание </a:t>
            </a:r>
          </a:p>
          <a:p>
            <a:pPr algn="ctr"/>
            <a:r>
              <a:rPr lang="ru-RU" sz="2000" dirty="0" smtClean="0"/>
              <a:t>Тренажеров в </a:t>
            </a:r>
            <a:r>
              <a:rPr lang="en-US" sz="2000" dirty="0" smtClean="0"/>
              <a:t>Power Point, Excel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3789040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Создание </a:t>
            </a:r>
          </a:p>
          <a:p>
            <a:pPr algn="ctr"/>
            <a:r>
              <a:rPr lang="ru-RU" sz="2000" dirty="0" smtClean="0"/>
              <a:t>Электронного учебника «Уроки по логике»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5661248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Создание </a:t>
            </a:r>
          </a:p>
          <a:p>
            <a:pPr algn="ctr"/>
            <a:r>
              <a:rPr lang="ru-RU" sz="2000" dirty="0" smtClean="0"/>
              <a:t>Интерактивных тестов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44208" y="2348880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Использование интерактивной доски на уроках математики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444208" y="393305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Создание </a:t>
            </a:r>
          </a:p>
          <a:p>
            <a:pPr algn="ctr"/>
            <a:r>
              <a:rPr lang="ru-RU" sz="2000" dirty="0" smtClean="0"/>
              <a:t>Интерактивных кроссвордов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44208" y="5476505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Изучение среды</a:t>
            </a:r>
          </a:p>
          <a:p>
            <a:pPr algn="ctr"/>
            <a:r>
              <a:rPr lang="en-US" sz="2000" dirty="0" err="1" smtClean="0"/>
              <a:t>Moodle</a:t>
            </a:r>
            <a:endParaRPr lang="en-US" sz="2000" dirty="0" smtClean="0"/>
          </a:p>
          <a:p>
            <a:pPr algn="ctr"/>
            <a:r>
              <a:rPr lang="ru-RU" sz="2000" dirty="0" smtClean="0"/>
              <a:t>И использование ее на уроках</a:t>
            </a:r>
            <a:endParaRPr lang="ru-RU" sz="20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771800" y="4437112"/>
            <a:ext cx="720080" cy="288032"/>
          </a:xfrm>
          <a:prstGeom prst="rightArrow">
            <a:avLst/>
          </a:prstGeom>
          <a:gradFill>
            <a:gsLst>
              <a:gs pos="0">
                <a:srgbClr val="C00000">
                  <a:alpha val="48000"/>
                </a:srgbClr>
              </a:gs>
              <a:gs pos="45000">
                <a:srgbClr val="FF7A00">
                  <a:alpha val="72000"/>
                </a:srgbClr>
              </a:gs>
              <a:gs pos="54000">
                <a:srgbClr val="FF0300">
                  <a:alpha val="66000"/>
                </a:srgbClr>
              </a:gs>
              <a:gs pos="77000">
                <a:srgbClr val="4D0808">
                  <a:alpha val="62000"/>
                </a:srgbClr>
              </a:gs>
            </a:gsLst>
            <a:lin ang="5400000" scaled="0"/>
          </a:gradFill>
          <a:ln>
            <a:solidFill>
              <a:srgbClr val="C00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5436096" y="2852936"/>
            <a:ext cx="720080" cy="288032"/>
          </a:xfrm>
          <a:prstGeom prst="rightArrow">
            <a:avLst/>
          </a:prstGeom>
          <a:gradFill>
            <a:gsLst>
              <a:gs pos="0">
                <a:srgbClr val="C00000">
                  <a:alpha val="48000"/>
                </a:srgbClr>
              </a:gs>
              <a:gs pos="45000">
                <a:srgbClr val="FF7A00">
                  <a:alpha val="72000"/>
                </a:srgbClr>
              </a:gs>
              <a:gs pos="54000">
                <a:srgbClr val="FF0300">
                  <a:alpha val="66000"/>
                </a:srgbClr>
              </a:gs>
              <a:gs pos="77000">
                <a:srgbClr val="4D0808">
                  <a:alpha val="62000"/>
                </a:srgbClr>
              </a:gs>
            </a:gsLst>
            <a:lin ang="5400000" scaled="0"/>
          </a:gradFill>
          <a:ln>
            <a:solidFill>
              <a:srgbClr val="C00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5443203" y="4383925"/>
            <a:ext cx="720080" cy="288032"/>
          </a:xfrm>
          <a:prstGeom prst="rightArrow">
            <a:avLst/>
          </a:prstGeom>
          <a:gradFill>
            <a:gsLst>
              <a:gs pos="0">
                <a:srgbClr val="C00000">
                  <a:alpha val="48000"/>
                </a:srgbClr>
              </a:gs>
              <a:gs pos="45000">
                <a:srgbClr val="FF7A00">
                  <a:alpha val="72000"/>
                </a:srgbClr>
              </a:gs>
              <a:gs pos="54000">
                <a:srgbClr val="FF0300">
                  <a:alpha val="66000"/>
                </a:srgbClr>
              </a:gs>
              <a:gs pos="77000">
                <a:srgbClr val="4D0808">
                  <a:alpha val="62000"/>
                </a:srgbClr>
              </a:gs>
            </a:gsLst>
            <a:lin ang="5400000" scaled="0"/>
          </a:gradFill>
          <a:ln>
            <a:solidFill>
              <a:srgbClr val="C00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5436096" y="1340768"/>
            <a:ext cx="720080" cy="288032"/>
          </a:xfrm>
          <a:prstGeom prst="rightArrow">
            <a:avLst/>
          </a:prstGeom>
          <a:gradFill>
            <a:gsLst>
              <a:gs pos="0">
                <a:srgbClr val="C00000">
                  <a:alpha val="48000"/>
                </a:srgbClr>
              </a:gs>
              <a:gs pos="45000">
                <a:srgbClr val="FF7A00">
                  <a:alpha val="72000"/>
                </a:srgbClr>
              </a:gs>
              <a:gs pos="54000">
                <a:srgbClr val="FF0300">
                  <a:alpha val="66000"/>
                </a:srgbClr>
              </a:gs>
              <a:gs pos="77000">
                <a:srgbClr val="4D0808">
                  <a:alpha val="62000"/>
                </a:srgbClr>
              </a:gs>
            </a:gsLst>
            <a:lin ang="5400000" scaled="0"/>
          </a:gradFill>
          <a:ln>
            <a:solidFill>
              <a:srgbClr val="C00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779331" y="1288785"/>
            <a:ext cx="720080" cy="288032"/>
          </a:xfrm>
          <a:prstGeom prst="rightArrow">
            <a:avLst/>
          </a:prstGeom>
          <a:gradFill>
            <a:gsLst>
              <a:gs pos="0">
                <a:srgbClr val="C00000">
                  <a:alpha val="48000"/>
                </a:srgbClr>
              </a:gs>
              <a:gs pos="45000">
                <a:srgbClr val="FF7A00">
                  <a:alpha val="72000"/>
                </a:srgbClr>
              </a:gs>
              <a:gs pos="54000">
                <a:srgbClr val="FF0300">
                  <a:alpha val="66000"/>
                </a:srgbClr>
              </a:gs>
              <a:gs pos="77000">
                <a:srgbClr val="4D0808">
                  <a:alpha val="62000"/>
                </a:srgbClr>
              </a:gs>
            </a:gsLst>
            <a:lin ang="5400000" scaled="0"/>
          </a:gradFill>
          <a:ln>
            <a:solidFill>
              <a:srgbClr val="C00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0" y="620688"/>
            <a:ext cx="2736304" cy="1440160"/>
          </a:xfrm>
          <a:prstGeom prst="ellipse">
            <a:avLst/>
          </a:prstGeom>
          <a:gradFill flip="none" rotWithShape="1">
            <a:gsLst>
              <a:gs pos="0">
                <a:srgbClr val="E58651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solidFill>
              <a:srgbClr val="E58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156176" y="836712"/>
            <a:ext cx="2736304" cy="1440160"/>
          </a:xfrm>
          <a:prstGeom prst="ellipse">
            <a:avLst/>
          </a:prstGeom>
          <a:gradFill flip="none" rotWithShape="1">
            <a:gsLst>
              <a:gs pos="0">
                <a:srgbClr val="E58651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solidFill>
              <a:srgbClr val="E58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779222" y="2728638"/>
            <a:ext cx="720080" cy="288032"/>
          </a:xfrm>
          <a:prstGeom prst="rightArrow">
            <a:avLst/>
          </a:prstGeom>
          <a:gradFill>
            <a:gsLst>
              <a:gs pos="0">
                <a:srgbClr val="C00000">
                  <a:alpha val="48000"/>
                </a:srgbClr>
              </a:gs>
              <a:gs pos="45000">
                <a:srgbClr val="FF7A00">
                  <a:alpha val="72000"/>
                </a:srgbClr>
              </a:gs>
              <a:gs pos="54000">
                <a:srgbClr val="FF0300">
                  <a:alpha val="66000"/>
                </a:srgbClr>
              </a:gs>
              <a:gs pos="77000">
                <a:srgbClr val="4D0808">
                  <a:alpha val="62000"/>
                </a:srgbClr>
              </a:gs>
            </a:gsLst>
            <a:lin ang="5400000" scaled="0"/>
          </a:gradFill>
          <a:ln>
            <a:solidFill>
              <a:srgbClr val="C00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372200" y="119675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Создание </a:t>
            </a:r>
          </a:p>
          <a:p>
            <a:pPr algn="ctr"/>
            <a:r>
              <a:rPr lang="ru-RU" sz="2000" dirty="0" smtClean="0"/>
              <a:t>Сайта учителя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23528" y="76470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Разработка проекта для НОУ</a:t>
            </a:r>
          </a:p>
          <a:p>
            <a:pPr algn="ctr"/>
            <a:r>
              <a:rPr lang="ru-RU" sz="2000" dirty="0" smtClean="0"/>
              <a:t>В среде </a:t>
            </a:r>
            <a:r>
              <a:rPr lang="ru-RU" sz="2000" dirty="0" err="1" smtClean="0"/>
              <a:t>ЛогоМиры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203848" y="1556792"/>
            <a:ext cx="2520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Все это </a:t>
            </a:r>
          </a:p>
          <a:p>
            <a:pPr algn="ctr"/>
            <a:r>
              <a:rPr lang="ru-RU" sz="2000" b="1" dirty="0" smtClean="0"/>
              <a:t>Способствовало</a:t>
            </a:r>
          </a:p>
          <a:p>
            <a:pPr algn="ctr"/>
            <a:r>
              <a:rPr lang="ru-RU" sz="2000" b="1" dirty="0" smtClean="0"/>
              <a:t>Повышению </a:t>
            </a:r>
          </a:p>
          <a:p>
            <a:pPr algn="ctr"/>
            <a:r>
              <a:rPr lang="ru-RU" sz="2000" b="1" dirty="0" smtClean="0"/>
              <a:t>качества </a:t>
            </a:r>
          </a:p>
          <a:p>
            <a:pPr algn="ctr"/>
            <a:r>
              <a:rPr lang="ru-RU" sz="2000" b="1" dirty="0" err="1" smtClean="0"/>
              <a:t>Обученности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учащихся и позволило </a:t>
            </a:r>
          </a:p>
          <a:p>
            <a:pPr algn="ctr"/>
            <a:r>
              <a:rPr lang="ru-RU" sz="2000" b="1" dirty="0" smtClean="0"/>
              <a:t>повысить </a:t>
            </a:r>
          </a:p>
          <a:p>
            <a:pPr algn="ctr"/>
            <a:r>
              <a:rPr lang="ru-RU" sz="2000" b="1" dirty="0" smtClean="0"/>
              <a:t>средний балл </a:t>
            </a:r>
          </a:p>
          <a:p>
            <a:pPr algn="ctr"/>
            <a:r>
              <a:rPr lang="ru-RU" sz="2000" b="1" dirty="0" smtClean="0"/>
              <a:t>на ЕГЭ по математике</a:t>
            </a:r>
            <a:endParaRPr lang="ru-RU" sz="20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869232" y="0"/>
            <a:ext cx="5674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Самообразование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91880" y="1196752"/>
            <a:ext cx="1944216" cy="5472608"/>
          </a:xfrm>
          <a:prstGeom prst="rect">
            <a:avLst/>
          </a:prstGeom>
          <a:gradFill>
            <a:gsLst>
              <a:gs pos="0">
                <a:schemeClr val="bg2"/>
              </a:gs>
              <a:gs pos="45000">
                <a:srgbClr val="F88174">
                  <a:alpha val="53725"/>
                </a:srgbClr>
              </a:gs>
              <a:gs pos="70000">
                <a:srgbClr val="F88174">
                  <a:alpha val="39000"/>
                </a:srgbClr>
              </a:gs>
              <a:gs pos="100000">
                <a:srgbClr val="4D0808">
                  <a:alpha val="52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EF6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2771800" y="6093296"/>
            <a:ext cx="720080" cy="288032"/>
          </a:xfrm>
          <a:prstGeom prst="rightArrow">
            <a:avLst/>
          </a:prstGeom>
          <a:gradFill>
            <a:gsLst>
              <a:gs pos="0">
                <a:srgbClr val="C00000">
                  <a:alpha val="48000"/>
                </a:srgbClr>
              </a:gs>
              <a:gs pos="45000">
                <a:srgbClr val="FF7A00">
                  <a:alpha val="72000"/>
                </a:srgbClr>
              </a:gs>
              <a:gs pos="54000">
                <a:srgbClr val="FF0300">
                  <a:alpha val="66000"/>
                </a:srgbClr>
              </a:gs>
              <a:gs pos="77000">
                <a:srgbClr val="4D0808">
                  <a:alpha val="62000"/>
                </a:srgbClr>
              </a:gs>
            </a:gsLst>
            <a:lin ang="5400000" scaled="0"/>
          </a:gradFill>
          <a:ln>
            <a:solidFill>
              <a:srgbClr val="C00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5436096" y="6093296"/>
            <a:ext cx="720080" cy="288032"/>
          </a:xfrm>
          <a:prstGeom prst="rightArrow">
            <a:avLst/>
          </a:prstGeom>
          <a:gradFill>
            <a:gsLst>
              <a:gs pos="0">
                <a:srgbClr val="C00000">
                  <a:alpha val="48000"/>
                </a:srgbClr>
              </a:gs>
              <a:gs pos="45000">
                <a:srgbClr val="FF7A00">
                  <a:alpha val="72000"/>
                </a:srgbClr>
              </a:gs>
              <a:gs pos="54000">
                <a:srgbClr val="FF0300">
                  <a:alpha val="66000"/>
                </a:srgbClr>
              </a:gs>
              <a:gs pos="77000">
                <a:srgbClr val="4D0808">
                  <a:alpha val="62000"/>
                </a:srgbClr>
              </a:gs>
            </a:gsLst>
            <a:lin ang="5400000" scaled="0"/>
          </a:gradFill>
          <a:ln>
            <a:solidFill>
              <a:srgbClr val="C00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1259632" y="692696"/>
          <a:ext cx="727280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5652120" y="620688"/>
            <a:ext cx="216024" cy="2952328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7195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Распространение опыта работы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6372200" y="836712"/>
            <a:ext cx="2448272" cy="1800200"/>
          </a:xfrm>
          <a:prstGeom prst="wedgeRoundRectCallout">
            <a:avLst>
              <a:gd name="adj1" fmla="val -84083"/>
              <a:gd name="adj2" fmla="val 79431"/>
              <a:gd name="adj3" fmla="val 16667"/>
            </a:avLst>
          </a:prstGeom>
          <a:gradFill>
            <a:gsLst>
              <a:gs pos="0">
                <a:schemeClr val="bg2"/>
              </a:gs>
              <a:gs pos="45000">
                <a:srgbClr val="F88174">
                  <a:alpha val="53725"/>
                </a:srgbClr>
              </a:gs>
              <a:gs pos="70000">
                <a:srgbClr val="F88174">
                  <a:alpha val="39000"/>
                </a:srgbClr>
              </a:gs>
              <a:gs pos="100000">
                <a:srgbClr val="4D0808">
                  <a:alpha val="52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F88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6300192" y="2780928"/>
            <a:ext cx="2448272" cy="1800200"/>
          </a:xfrm>
          <a:prstGeom prst="wedgeRoundRectCallout">
            <a:avLst>
              <a:gd name="adj1" fmla="val -84083"/>
              <a:gd name="adj2" fmla="val 79431"/>
              <a:gd name="adj3" fmla="val 16667"/>
            </a:avLst>
          </a:prstGeom>
          <a:gradFill>
            <a:gsLst>
              <a:gs pos="0">
                <a:schemeClr val="bg2"/>
              </a:gs>
              <a:gs pos="45000">
                <a:srgbClr val="F88174">
                  <a:alpha val="53725"/>
                </a:srgbClr>
              </a:gs>
              <a:gs pos="70000">
                <a:srgbClr val="F88174">
                  <a:alpha val="39000"/>
                </a:srgbClr>
              </a:gs>
              <a:gs pos="100000">
                <a:srgbClr val="4D0808">
                  <a:alpha val="52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F88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ая прямоугольная выноска 52"/>
          <p:cNvSpPr/>
          <p:nvPr/>
        </p:nvSpPr>
        <p:spPr>
          <a:xfrm flipH="1">
            <a:off x="251520" y="908720"/>
            <a:ext cx="2664296" cy="1800200"/>
          </a:xfrm>
          <a:prstGeom prst="wedgeRoundRectCallout">
            <a:avLst>
              <a:gd name="adj1" fmla="val -84083"/>
              <a:gd name="adj2" fmla="val 79431"/>
              <a:gd name="adj3" fmla="val 16667"/>
            </a:avLst>
          </a:prstGeom>
          <a:gradFill>
            <a:gsLst>
              <a:gs pos="0">
                <a:schemeClr val="bg2"/>
              </a:gs>
              <a:gs pos="45000">
                <a:srgbClr val="F88174">
                  <a:alpha val="53725"/>
                </a:srgbClr>
              </a:gs>
              <a:gs pos="70000">
                <a:srgbClr val="F88174">
                  <a:alpha val="39000"/>
                </a:srgbClr>
              </a:gs>
              <a:gs pos="100000">
                <a:srgbClr val="4D0808">
                  <a:alpha val="52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F88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95536" y="908720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СМИ</a:t>
            </a:r>
          </a:p>
          <a:p>
            <a:pPr algn="ctr"/>
            <a:r>
              <a:rPr lang="ru-RU" dirty="0" smtClean="0"/>
              <a:t>Златоустовский рабочий 29 апреля 2011 г. статья</a:t>
            </a:r>
          </a:p>
          <a:p>
            <a:pPr algn="ctr"/>
            <a:r>
              <a:rPr lang="ru-RU" dirty="0" smtClean="0"/>
              <a:t>«Студенты» уже в школе</a:t>
            </a:r>
            <a:endParaRPr lang="ru-RU" dirty="0"/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 flipH="1">
            <a:off x="251520" y="2852936"/>
            <a:ext cx="2664296" cy="1800200"/>
          </a:xfrm>
          <a:prstGeom prst="wedgeRoundRectCallout">
            <a:avLst>
              <a:gd name="adj1" fmla="val -84083"/>
              <a:gd name="adj2" fmla="val 79431"/>
              <a:gd name="adj3" fmla="val 16667"/>
            </a:avLst>
          </a:prstGeom>
          <a:gradFill>
            <a:gsLst>
              <a:gs pos="0">
                <a:schemeClr val="bg2"/>
              </a:gs>
              <a:gs pos="45000">
                <a:srgbClr val="F88174">
                  <a:alpha val="53725"/>
                </a:srgbClr>
              </a:gs>
              <a:gs pos="70000">
                <a:srgbClr val="F88174">
                  <a:alpha val="39000"/>
                </a:srgbClr>
              </a:gs>
              <a:gs pos="100000">
                <a:srgbClr val="4D0808">
                  <a:alpha val="52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F88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23528" y="2924944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СМИ</a:t>
            </a:r>
          </a:p>
          <a:p>
            <a:pPr algn="ctr"/>
            <a:r>
              <a:rPr lang="ru-RU" dirty="0" smtClean="0"/>
              <a:t>Учительская газета 25.08.2009г. </a:t>
            </a:r>
          </a:p>
          <a:p>
            <a:pPr algn="ctr"/>
            <a:r>
              <a:rPr lang="ru-RU" dirty="0" err="1" smtClean="0"/>
              <a:t>Здоровьесберегающие</a:t>
            </a:r>
            <a:r>
              <a:rPr lang="ru-RU" dirty="0" smtClean="0"/>
              <a:t> задачи для детей и подростков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588224" y="98072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Выступление и мастер-классы на городских метод. объединениях математики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876256" y="306896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Мастер-классы для педагогов школы</a:t>
            </a:r>
            <a:endParaRPr lang="ru-RU" dirty="0"/>
          </a:p>
        </p:txBody>
      </p:sp>
      <p:sp>
        <p:nvSpPr>
          <p:cNvPr id="55" name="Скругленная прямоугольная выноска 54"/>
          <p:cNvSpPr/>
          <p:nvPr/>
        </p:nvSpPr>
        <p:spPr>
          <a:xfrm>
            <a:off x="6372200" y="4725144"/>
            <a:ext cx="2448272" cy="1800200"/>
          </a:xfrm>
          <a:prstGeom prst="wedgeRoundRectCallout">
            <a:avLst>
              <a:gd name="adj1" fmla="val -84083"/>
              <a:gd name="adj2" fmla="val 79431"/>
              <a:gd name="adj3" fmla="val 16667"/>
            </a:avLst>
          </a:prstGeom>
          <a:gradFill>
            <a:gsLst>
              <a:gs pos="0">
                <a:schemeClr val="bg2"/>
              </a:gs>
              <a:gs pos="45000">
                <a:srgbClr val="F88174">
                  <a:alpha val="53725"/>
                </a:srgbClr>
              </a:gs>
              <a:gs pos="70000">
                <a:srgbClr val="F88174">
                  <a:alpha val="39000"/>
                </a:srgbClr>
              </a:gs>
              <a:gs pos="100000">
                <a:srgbClr val="4D0808">
                  <a:alpha val="52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F88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876256" y="508518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личном сайте учителя</a:t>
            </a:r>
            <a:endParaRPr lang="ru-RU" dirty="0"/>
          </a:p>
        </p:txBody>
      </p:sp>
      <p:sp>
        <p:nvSpPr>
          <p:cNvPr id="56" name="Скругленная прямоугольная выноска 55"/>
          <p:cNvSpPr/>
          <p:nvPr/>
        </p:nvSpPr>
        <p:spPr>
          <a:xfrm flipH="1">
            <a:off x="251520" y="4797152"/>
            <a:ext cx="2664296" cy="1800200"/>
          </a:xfrm>
          <a:prstGeom prst="wedgeRoundRectCallout">
            <a:avLst>
              <a:gd name="adj1" fmla="val -84083"/>
              <a:gd name="adj2" fmla="val 79431"/>
              <a:gd name="adj3" fmla="val 16667"/>
            </a:avLst>
          </a:prstGeom>
          <a:gradFill>
            <a:gsLst>
              <a:gs pos="0">
                <a:schemeClr val="bg2"/>
              </a:gs>
              <a:gs pos="45000">
                <a:srgbClr val="F88174">
                  <a:alpha val="53725"/>
                </a:srgbClr>
              </a:gs>
              <a:gs pos="70000">
                <a:srgbClr val="F88174">
                  <a:alpha val="39000"/>
                </a:srgbClr>
              </a:gs>
              <a:gs pos="100000">
                <a:srgbClr val="4D0808">
                  <a:alpha val="52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F88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971600" y="5085184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в профессиональных конкурсах</a:t>
            </a:r>
            <a:endParaRPr lang="ru-RU" dirty="0"/>
          </a:p>
        </p:txBody>
      </p:sp>
      <p:pic>
        <p:nvPicPr>
          <p:cNvPr id="60" name="Picture 4" descr="C:\Documents and Settings\Администратор.AQUARIUS_PC\Мои документы\сайтостроение\сайт № 13\pic\st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2857500" cy="2143125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92238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Исследовательская деятельность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чителя и учащихся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школьной учебно-исследовательской конференции «Шаг в науку» по предмету Информатика и ИКТ.</a:t>
            </a:r>
          </a:p>
          <a:p>
            <a:r>
              <a:rPr lang="ru-RU" dirty="0" smtClean="0"/>
              <a:t>Результаты:</a:t>
            </a:r>
          </a:p>
          <a:p>
            <a:r>
              <a:rPr lang="ru-RU" dirty="0" smtClean="0"/>
              <a:t>1 место -6 класс. Тема исследования «Исследование возможностей среды </a:t>
            </a:r>
            <a:r>
              <a:rPr lang="ru-RU" dirty="0" err="1" smtClean="0"/>
              <a:t>ЛогоМиры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Материалы исследовательской работы размещены на сайте учителя  на странице </a:t>
            </a:r>
            <a:r>
              <a:rPr lang="en-US" dirty="0" smtClean="0">
                <a:hlinkClick r:id="rId3"/>
              </a:rPr>
              <a:t>http://nstrukova.gixx.ru/viewpage.php?page_id=121</a:t>
            </a:r>
            <a:endParaRPr lang="ru-RU" dirty="0" smtClean="0"/>
          </a:p>
          <a:p>
            <a:r>
              <a:rPr lang="ru-RU" dirty="0" smtClean="0"/>
              <a:t>2 место – 11 класс. Тема исследования «Исследование возможностей офисных программ для создания тренажеров по предметам»</a:t>
            </a:r>
          </a:p>
          <a:p>
            <a:r>
              <a:rPr lang="ru-RU" dirty="0" smtClean="0"/>
              <a:t>Материалы размещены на странице</a:t>
            </a:r>
            <a:r>
              <a:rPr lang="en-US" dirty="0" smtClean="0">
                <a:hlinkClick r:id="rId3"/>
              </a:rPr>
              <a:t> </a:t>
            </a:r>
          </a:p>
          <a:p>
            <a:r>
              <a:rPr lang="en-US" dirty="0" smtClean="0">
                <a:hlinkClick r:id="rId3"/>
              </a:rPr>
              <a:t>http://nstrukova.gixx.ru/viewpage.php?page_id=121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4098" name="Picture 2" descr="http://nstrukova.gixx.ru/uvl/mo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15322"/>
            <a:ext cx="1905000" cy="4000501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100" name="Picture 4" descr="http://nstrukova.gixx.ru/uvl/mo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44350"/>
            <a:ext cx="1905000" cy="40005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67623" y="0"/>
            <a:ext cx="4877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увлечения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76470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Свободного времени у учителя мало, но ,тем не менее, я стараюсь его выкраивать для любимых занятий: вязание, плетение макраме, шитье .</a:t>
            </a:r>
          </a:p>
          <a:p>
            <a:r>
              <a:rPr lang="ru-RU" dirty="0" smtClean="0"/>
              <a:t>Предлагаю вашему вниманию мои последние работы.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569027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Платье, связанное крючком ленточным вязанием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573325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Летнее  платье, связанное крючком из отдельных мотивов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58052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Летний костюм, связанный крючком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4102" name="Picture 6" descr="http://nstrukova.gixx.ru/uvl/mo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456384" cy="2304256"/>
          </a:xfrm>
          <a:prstGeom prst="roundRect">
            <a:avLst/>
          </a:prstGeom>
          <a:noFill/>
          <a:ln w="38100">
            <a:solidFill>
              <a:srgbClr val="EF664B"/>
            </a:solidFill>
          </a:ln>
        </p:spPr>
      </p:pic>
      <p:pic>
        <p:nvPicPr>
          <p:cNvPr id="4104" name="Picture 8" descr="http://nstrukova.gixx.ru/uvl/mo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132856"/>
            <a:ext cx="3564396" cy="237626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67623" y="0"/>
            <a:ext cx="4877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увлечения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83671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последнее время увлеклась пошивом ламбрекенов. Изучила теорию, познакомилась с технологией пошива различных деталей ламбрекена и начала шить. Вот что у меня получилось.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94116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Ламбрекен для спальни «Розовая нежность»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08518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Ламбрекен для кухни «Радость хозяйки»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67623" y="0"/>
            <a:ext cx="4877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увлечения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83671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Люблю когда возле дома много ярких цветов. С удовольствием весной выращиваю рассаду цветов , а летом за ними ухаживаю.</a:t>
            </a:r>
            <a:endParaRPr lang="ru-RU" dirty="0"/>
          </a:p>
        </p:txBody>
      </p:sp>
      <p:pic>
        <p:nvPicPr>
          <p:cNvPr id="1026" name="Picture 2" descr="C:\Documents and Settings\учитель\Рабочий сто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3389314" cy="225728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027" name="Picture 3" descr="C:\Documents and Settings\учитель\Рабочий стол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3429024" cy="228373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029" name="Picture 5" descr="C:\Documents and Settings\учитель\Рабочий стол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357694"/>
            <a:ext cx="3175000" cy="211455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030" name="Picture 6" descr="C:\Documents and Settings\учитель\Рабочий стол\IMG_09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357694"/>
            <a:ext cx="3214710" cy="214581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AQUARIUS_PC\Мои документы\Мои рисунки\Изображение\Изображение 2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24744"/>
            <a:ext cx="3600400" cy="270002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761891" y="260648"/>
            <a:ext cx="3576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Обо мне…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088011"/>
            <a:ext cx="77768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Струкова Наталья Федоровна – </a:t>
            </a:r>
          </a:p>
          <a:p>
            <a:pPr algn="ctr"/>
            <a:r>
              <a:rPr lang="ru-RU" sz="2400" b="1" dirty="0" smtClean="0"/>
              <a:t>учитель математики и информатики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В 1974 году окончила Башкирский государственный педагогический институт по специальности  «учитель математики и физики»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Трудовой стаж – 39 лет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37 лет работаю в МБОУ «СОШ № 13»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Имею высшую квалификационную категорию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Награждена  Грамотой Министерства образования и науки РФ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Удостоена Гранта Президента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3356992"/>
            <a:ext cx="568863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Презентацию выполнила учитель математики и информатики и ИКТ учитель высшей категории Струкова Наталья Федоровна.</a:t>
            </a:r>
          </a:p>
          <a:p>
            <a:pPr algn="ctr"/>
            <a:r>
              <a:rPr lang="ru-RU" sz="2000" dirty="0" smtClean="0"/>
              <a:t>2013 год</a:t>
            </a:r>
          </a:p>
          <a:p>
            <a:pPr algn="ctr"/>
            <a:r>
              <a:rPr lang="ru-RU" sz="2000" dirty="0" smtClean="0"/>
              <a:t>Челябинская область, г. Златоуст, пос. Центральный, МБОУ «СОШ № 13»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772816"/>
            <a:ext cx="6763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просмотр!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0" y="260648"/>
          <a:ext cx="889248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700808"/>
            <a:ext cx="243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САМООБРАЗОВАНИЕ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932040" y="5273824"/>
            <a:ext cx="2880320" cy="1584176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08104" y="558924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МОИ УВЛЕЧЕНИЯ</a:t>
            </a:r>
            <a:endParaRPr lang="ru-RU" sz="2000" b="1" dirty="0"/>
          </a:p>
        </p:txBody>
      </p:sp>
      <p:sp>
        <p:nvSpPr>
          <p:cNvPr id="9" name="Стрелка вправо 8"/>
          <p:cNvSpPr/>
          <p:nvPr/>
        </p:nvSpPr>
        <p:spPr>
          <a:xfrm rot="2383979">
            <a:off x="5380270" y="4453295"/>
            <a:ext cx="432048" cy="432048"/>
          </a:xfrm>
          <a:prstGeom prst="rightArrow">
            <a:avLst/>
          </a:prstGeom>
          <a:gradFill>
            <a:gsLst>
              <a:gs pos="0">
                <a:schemeClr val="accent6"/>
              </a:gs>
              <a:gs pos="45000">
                <a:schemeClr val="accent6">
                  <a:lumMod val="50000"/>
                  <a:alpha val="5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452" y="0"/>
            <a:ext cx="8424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Дистанционное обучение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школьников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644008" y="1844824"/>
            <a:ext cx="4176464" cy="1440160"/>
          </a:xfrm>
          <a:prstGeom prst="wedgeRoundRectCallout">
            <a:avLst>
              <a:gd name="adj1" fmla="val -52110"/>
              <a:gd name="adj2" fmla="val 92735"/>
              <a:gd name="adj3" fmla="val 16667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>
                  <a:alpha val="78000"/>
                </a:srgbClr>
              </a:gs>
              <a:gs pos="70000">
                <a:srgbClr val="FF0300">
                  <a:alpha val="83000"/>
                </a:srgbClr>
              </a:gs>
              <a:gs pos="100000">
                <a:srgbClr val="4D0808">
                  <a:alpha val="23000"/>
                </a:srgbClr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0" y="1844824"/>
            <a:ext cx="4104456" cy="1440160"/>
          </a:xfrm>
          <a:prstGeom prst="wedgeRoundRectCallout">
            <a:avLst>
              <a:gd name="adj1" fmla="val -52110"/>
              <a:gd name="adj2" fmla="val 92735"/>
              <a:gd name="adj3" fmla="val 16667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>
                  <a:alpha val="78000"/>
                </a:srgbClr>
              </a:gs>
              <a:gs pos="70000">
                <a:srgbClr val="FF0300">
                  <a:alpha val="83000"/>
                </a:srgbClr>
              </a:gs>
              <a:gs pos="100000">
                <a:srgbClr val="4D0808">
                  <a:alpha val="23000"/>
                </a:srgbClr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rot="10800000" flipH="1">
            <a:off x="4860032" y="5013176"/>
            <a:ext cx="4104456" cy="1440160"/>
          </a:xfrm>
          <a:prstGeom prst="wedgeRoundRectCallout">
            <a:avLst>
              <a:gd name="adj1" fmla="val -57061"/>
              <a:gd name="adj2" fmla="val 116923"/>
              <a:gd name="adj3" fmla="val 16667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>
                  <a:alpha val="78000"/>
                </a:srgbClr>
              </a:gs>
              <a:gs pos="70000">
                <a:srgbClr val="FF0300">
                  <a:alpha val="83000"/>
                </a:srgbClr>
              </a:gs>
              <a:gs pos="100000">
                <a:srgbClr val="4D0808">
                  <a:alpha val="23000"/>
                </a:srgbClr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0800000">
            <a:off x="0" y="4797152"/>
            <a:ext cx="4067944" cy="1728192"/>
          </a:xfrm>
          <a:prstGeom prst="wedgeRoundRectCallout">
            <a:avLst>
              <a:gd name="adj1" fmla="val -52110"/>
              <a:gd name="adj2" fmla="val 92735"/>
              <a:gd name="adj3" fmla="val 16667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>
                  <a:alpha val="78000"/>
                </a:srgbClr>
              </a:gs>
              <a:gs pos="70000">
                <a:srgbClr val="FF0300">
                  <a:alpha val="83000"/>
                </a:srgbClr>
              </a:gs>
              <a:gs pos="100000">
                <a:srgbClr val="4D0808">
                  <a:alpha val="23000"/>
                </a:srgbClr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844824"/>
            <a:ext cx="406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2008-2009 год обучение в </a:t>
            </a:r>
            <a:r>
              <a:rPr lang="ru-RU" dirty="0" err="1" smtClean="0"/>
              <a:t>Роботландском</a:t>
            </a:r>
            <a:r>
              <a:rPr lang="ru-RU" dirty="0" smtClean="0"/>
              <a:t> университете по курсу «</a:t>
            </a:r>
            <a:r>
              <a:rPr lang="ru-RU" dirty="0" err="1" smtClean="0"/>
              <a:t>Сайтостроение</a:t>
            </a:r>
            <a:r>
              <a:rPr lang="ru-RU" dirty="0" smtClean="0"/>
              <a:t>»</a:t>
            </a:r>
          </a:p>
          <a:p>
            <a:pPr algn="just"/>
            <a:r>
              <a:rPr lang="ru-RU" b="1" dirty="0" smtClean="0"/>
              <a:t>В итоге осенью 2009 года появился первый школьный сайт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191683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2009-2010 год обучение в школьном университете г. Томска по курсу «Пользователь ПК». По окончании ребята получили документы особого образца.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2286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148064" y="501317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2010-2011 год </a:t>
            </a:r>
            <a:r>
              <a:rPr lang="ru-RU" dirty="0" err="1" smtClean="0"/>
              <a:t>продожение</a:t>
            </a:r>
            <a:r>
              <a:rPr lang="ru-RU" dirty="0" smtClean="0"/>
              <a:t> обучения в школьном университете г. Томска по курсу «Оператор ПК. Менеджер электронного офиса»</a:t>
            </a:r>
            <a:endParaRPr lang="ru-RU" dirty="0"/>
          </a:p>
        </p:txBody>
      </p:sp>
      <p:pic>
        <p:nvPicPr>
          <p:cNvPr id="4100" name="Picture 4" descr="C:\Documents and Settings\Администратор.AQUARIUS_PC\Мои документы\По классам\методкопилка\семинар\pic\pic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429000"/>
            <a:ext cx="1524000" cy="1143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95536" y="515719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дистанционных конкурсах «</a:t>
            </a:r>
            <a:r>
              <a:rPr lang="ru-RU" dirty="0" err="1" smtClean="0"/>
              <a:t>Инфознайка</a:t>
            </a:r>
            <a:r>
              <a:rPr lang="ru-RU" dirty="0" smtClean="0"/>
              <a:t>», «Кит», Эрудит-марафон «Эму»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82032" y="0"/>
            <a:ext cx="9233745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Городской семинар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заместителей по воспитательной работе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72514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Открытие Мастер-класса по работе 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графическом редакторе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который проводили ученики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479715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 из кружка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показывают свои достижениях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.AQUARIUS_PC\Рабочий стол\Конкурс Народный учитель\IMG_2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648406" cy="2736304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27" name="Picture 3" descr="C:\Documents and Settings\Администратор.AQUARIUS_PC\Рабочий стол\Конкурс Народный учитель\IMG_2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3840427" cy="28803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79712" y="5657671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Итогом выступления ребят стало приглашение провести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Мастер-класс на выставке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«Наша новая школа» в ДК «Металлург»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.AQUARIUS_PC\Мои документы\сайтостроение\сайт № 13\pic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3810000" cy="28575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2051" name="Picture 3" descr="C:\Documents and Settings\Администратор.AQUARIUS_PC\Мои документы\сайтостроение\сайт № 13\pic\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3810000" cy="28575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-79769" y="0"/>
            <a:ext cx="9229193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Мастер-класс на выставке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«Наша новая школа» в ДК «Металлург»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5811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Кристина Шабалина  за работой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57332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это вся наша команда: Ирина, Кирилл, Кристина и я, их учитель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83956" y="0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ЛЕГОдвижение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2" descr="C:\Documents and Settings\Администратор.AQUARIUS_PC\Мои документы\сайтостроение\старый сайт\pic\1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772217" cy="2086094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20" name="Picture 7" descr="C:\Documents and Settings\Администратор.AQUARIUS_PC\Мои документы\сайтостроение\сайт № 13\pic\lego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44824"/>
            <a:ext cx="2736304" cy="205222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21" name="Picture 3" descr="C:\Documents and Settings\Администратор.AQUARIUS_PC\Мои документы\сайтостроение\старый сайт\pic\b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08720"/>
            <a:ext cx="2775059" cy="208823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22" name="Picture 2" descr="C:\Documents and Settings\Администратор.AQUARIUS_PC\Мои документы\Мои рисунки\Изображение 122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5644" y="3789040"/>
            <a:ext cx="3218356" cy="2304256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23" name="Picture 2" descr="C:\Documents and Settings\Администратор.AQUARIUS_PC\Мои документы\сайтостроение\сайт № 13\pic\tim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61048"/>
            <a:ext cx="3183696" cy="238777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-180528" y="31409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Робот не сошел с черной линии. Ура! Жаль шел медленно.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19872" y="4005064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Робот прошел траекторию и захватил мячик. Приз за оригинальность решения задачи.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228184" y="2924944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Номинация Баскетбол. Мячик в корзине, а со стороны все так просто!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96136" y="6093296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Молодец, Тимоша! Идеально прошли траекторию и не запнулись на препятствиях.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79512" y="630932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 банки выбиты из круга, молодец!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83956" y="0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ЛЕГОдвижение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 descr="C:\Documents and Settings\Администратор.AQUARIUS_PC\Мои документы\сайтостроение\сайт № 13\pic\st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2857500" cy="2143125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grpSp>
        <p:nvGrpSpPr>
          <p:cNvPr id="15" name="Группа 14"/>
          <p:cNvGrpSpPr/>
          <p:nvPr/>
        </p:nvGrpSpPr>
        <p:grpSpPr>
          <a:xfrm>
            <a:off x="467544" y="1268760"/>
            <a:ext cx="2952472" cy="1912532"/>
            <a:chOff x="4928803" y="0"/>
            <a:chExt cx="2952472" cy="191253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928803" y="0"/>
              <a:ext cx="2952472" cy="1912532"/>
            </a:xfrm>
            <a:prstGeom prst="roundRect">
              <a:avLst/>
            </a:prstGeom>
            <a:blipFill rotWithShape="0">
              <a:blip r:embed="rId4" cstate="print"/>
              <a:stretch>
                <a:fillRect/>
              </a:stretch>
            </a:blip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856557" y="42012"/>
              <a:ext cx="1982706" cy="1350375"/>
            </a:xfrm>
            <a:prstGeom prst="roundRect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700" kern="1200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043608" y="3356992"/>
            <a:ext cx="7119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Готовимся к соревнованиям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Администратор.AQUARIUS_PC\Мои документы\Мои рисунки\Копия Изображение 12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3096"/>
            <a:ext cx="3112442" cy="216024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27" name="Picture 3" descr="C:\Documents and Settings\Администратор.AQUARIUS_PC\Мои документы\Мои рисунки\Изображение 122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149080"/>
            <a:ext cx="3491298" cy="226685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AQUARIUS_PC\Мои документы\По классам\презентации\Fon\bv1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06131" y="-243408"/>
            <a:ext cx="65921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участия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легосоревнованиях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Documents and Settings\Администратор.AQUARIUS_PC\Рабочий стол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2438400" cy="335915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.AQUARIUS_PC\Рабочий стол\Конкурс Народный учитель\Мои достижения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17032"/>
            <a:ext cx="2438400" cy="3359150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.AQUARIUS_PC\Рабочий стол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412776"/>
            <a:ext cx="2438400" cy="3359150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.AQUARIUS_PC\Рабочий стол\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776"/>
            <a:ext cx="2438400" cy="3359150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.AQUARIUS_PC\Рабочий стол\Конкурс Народный учитель\Мои достижения\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268760"/>
            <a:ext cx="2438400" cy="335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824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общеобразовательное учреждение  «Средняя общеобразовательная школа № 13»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Наталья</cp:lastModifiedBy>
  <cp:revision>58</cp:revision>
  <dcterms:created xsi:type="dcterms:W3CDTF">2013-09-10T11:02:37Z</dcterms:created>
  <dcterms:modified xsi:type="dcterms:W3CDTF">2013-09-12T15:23:26Z</dcterms:modified>
</cp:coreProperties>
</file>