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5"/>
  </p:notesMasterIdLst>
  <p:sldIdLst>
    <p:sldId id="318" r:id="rId2"/>
    <p:sldId id="319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20" r:id="rId24"/>
    <p:sldId id="347" r:id="rId25"/>
    <p:sldId id="348" r:id="rId26"/>
    <p:sldId id="321" r:id="rId27"/>
    <p:sldId id="349" r:id="rId28"/>
    <p:sldId id="350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58" r:id="rId37"/>
    <p:sldId id="359" r:id="rId38"/>
    <p:sldId id="360" r:id="rId39"/>
    <p:sldId id="361" r:id="rId40"/>
    <p:sldId id="362" r:id="rId41"/>
    <p:sldId id="363" r:id="rId42"/>
    <p:sldId id="364" r:id="rId43"/>
    <p:sldId id="365" r:id="rId44"/>
    <p:sldId id="366" r:id="rId45"/>
    <p:sldId id="367" r:id="rId46"/>
    <p:sldId id="368" r:id="rId47"/>
    <p:sldId id="322" r:id="rId48"/>
    <p:sldId id="369" r:id="rId49"/>
    <p:sldId id="370" r:id="rId50"/>
    <p:sldId id="371" r:id="rId51"/>
    <p:sldId id="372" r:id="rId52"/>
    <p:sldId id="373" r:id="rId53"/>
    <p:sldId id="374" r:id="rId54"/>
    <p:sldId id="375" r:id="rId55"/>
    <p:sldId id="376" r:id="rId56"/>
    <p:sldId id="377" r:id="rId57"/>
    <p:sldId id="378" r:id="rId58"/>
    <p:sldId id="379" r:id="rId59"/>
    <p:sldId id="380" r:id="rId60"/>
    <p:sldId id="381" r:id="rId61"/>
    <p:sldId id="382" r:id="rId62"/>
    <p:sldId id="383" r:id="rId63"/>
    <p:sldId id="384" r:id="rId64"/>
    <p:sldId id="385" r:id="rId65"/>
    <p:sldId id="386" r:id="rId66"/>
    <p:sldId id="387" r:id="rId67"/>
    <p:sldId id="388" r:id="rId68"/>
    <p:sldId id="323" r:id="rId69"/>
    <p:sldId id="389" r:id="rId70"/>
    <p:sldId id="390" r:id="rId71"/>
    <p:sldId id="391" r:id="rId72"/>
    <p:sldId id="392" r:id="rId73"/>
    <p:sldId id="393" r:id="rId74"/>
    <p:sldId id="394" r:id="rId75"/>
    <p:sldId id="395" r:id="rId76"/>
    <p:sldId id="396" r:id="rId77"/>
    <p:sldId id="397" r:id="rId78"/>
    <p:sldId id="398" r:id="rId79"/>
    <p:sldId id="399" r:id="rId80"/>
    <p:sldId id="400" r:id="rId81"/>
    <p:sldId id="401" r:id="rId82"/>
    <p:sldId id="402" r:id="rId83"/>
    <p:sldId id="403" r:id="rId84"/>
    <p:sldId id="404" r:id="rId85"/>
    <p:sldId id="405" r:id="rId86"/>
    <p:sldId id="406" r:id="rId87"/>
    <p:sldId id="407" r:id="rId88"/>
    <p:sldId id="408" r:id="rId89"/>
    <p:sldId id="326" r:id="rId90"/>
    <p:sldId id="409" r:id="rId91"/>
    <p:sldId id="410" r:id="rId92"/>
    <p:sldId id="411" r:id="rId93"/>
    <p:sldId id="412" r:id="rId94"/>
    <p:sldId id="413" r:id="rId95"/>
    <p:sldId id="414" r:id="rId96"/>
    <p:sldId id="415" r:id="rId97"/>
    <p:sldId id="416" r:id="rId98"/>
    <p:sldId id="417" r:id="rId99"/>
    <p:sldId id="418" r:id="rId100"/>
    <p:sldId id="419" r:id="rId101"/>
    <p:sldId id="420" r:id="rId102"/>
    <p:sldId id="421" r:id="rId103"/>
    <p:sldId id="422" r:id="rId104"/>
    <p:sldId id="423" r:id="rId105"/>
    <p:sldId id="424" r:id="rId106"/>
    <p:sldId id="425" r:id="rId107"/>
    <p:sldId id="426" r:id="rId108"/>
    <p:sldId id="427" r:id="rId109"/>
    <p:sldId id="428" r:id="rId110"/>
    <p:sldId id="324" r:id="rId111"/>
    <p:sldId id="429" r:id="rId112"/>
    <p:sldId id="430" r:id="rId113"/>
    <p:sldId id="431" r:id="rId114"/>
    <p:sldId id="432" r:id="rId115"/>
    <p:sldId id="433" r:id="rId116"/>
    <p:sldId id="434" r:id="rId117"/>
    <p:sldId id="435" r:id="rId118"/>
    <p:sldId id="436" r:id="rId119"/>
    <p:sldId id="437" r:id="rId120"/>
    <p:sldId id="438" r:id="rId121"/>
    <p:sldId id="325" r:id="rId122"/>
    <p:sldId id="268" r:id="rId123"/>
    <p:sldId id="307" r:id="rId124"/>
    <p:sldId id="308" r:id="rId125"/>
    <p:sldId id="309" r:id="rId126"/>
    <p:sldId id="310" r:id="rId127"/>
    <p:sldId id="311" r:id="rId128"/>
    <p:sldId id="312" r:id="rId129"/>
    <p:sldId id="313" r:id="rId130"/>
    <p:sldId id="314" r:id="rId131"/>
    <p:sldId id="315" r:id="rId132"/>
    <p:sldId id="317" r:id="rId133"/>
    <p:sldId id="439" r:id="rId134"/>
  </p:sldIdLst>
  <p:sldSz cx="9144000" cy="5143500" type="screen16x9"/>
  <p:notesSz cx="6858000" cy="9144000"/>
  <p:embeddedFontLst>
    <p:embeddedFont>
      <p:font typeface="Roboto Slab" charset="0"/>
      <p:regular r:id="rId136"/>
    </p:embeddedFont>
    <p:embeddedFont>
      <p:font typeface="Open Sans" charset="0"/>
      <p:regular r:id="rId137"/>
      <p:bold r:id="rId138"/>
    </p:embeddedFont>
    <p:embeddedFont>
      <p:font typeface="Calibri" pitchFamily="34" charset="0"/>
      <p:regular r:id="rId139"/>
      <p:bold r:id="rId140"/>
      <p:italic r:id="rId141"/>
      <p:boldItalic r:id="rId142"/>
    </p:embeddedFont>
  </p:embeddedFontLst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7" userDrawn="1">
          <p15:clr>
            <a:srgbClr val="A4A3A4"/>
          </p15:clr>
        </p15:guide>
        <p15:guide id="2" pos="5534" userDrawn="1">
          <p15:clr>
            <a:srgbClr val="A4A3A4"/>
          </p15:clr>
        </p15:guide>
        <p15:guide id="3" orient="horz" pos="3003" userDrawn="1">
          <p15:clr>
            <a:srgbClr val="A4A3A4"/>
          </p15:clr>
        </p15:guide>
        <p15:guide id="4" pos="2993" userDrawn="1">
          <p15:clr>
            <a:srgbClr val="A4A3A4"/>
          </p15:clr>
        </p15:guide>
        <p15:guide id="5" pos="2767" userDrawn="1">
          <p15:clr>
            <a:srgbClr val="A4A3A4"/>
          </p15:clr>
        </p15:guide>
        <p15:guide id="6" pos="226" userDrawn="1">
          <p15:clr>
            <a:srgbClr val="A4A3A4"/>
          </p15:clr>
        </p15:guide>
        <p15:guide id="7" pos="1837" userDrawn="1">
          <p15:clr>
            <a:srgbClr val="A4A3A4"/>
          </p15:clr>
        </p15:guide>
        <p15:guide id="8" pos="2064" userDrawn="1">
          <p15:clr>
            <a:srgbClr val="A4A3A4"/>
          </p15:clr>
        </p15:guide>
        <p15:guide id="9" pos="3674" userDrawn="1">
          <p15:clr>
            <a:srgbClr val="A4A3A4"/>
          </p15:clr>
        </p15:guide>
        <p15:guide id="10" pos="392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B050"/>
    <a:srgbClr val="572001"/>
    <a:srgbClr val="6E2B0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39" autoAdjust="0"/>
    <p:restoredTop sz="92235" autoAdjust="0"/>
  </p:normalViewPr>
  <p:slideViewPr>
    <p:cSldViewPr snapToGrid="0" showGuides="1">
      <p:cViewPr varScale="1">
        <p:scale>
          <a:sx n="88" d="100"/>
          <a:sy n="88" d="100"/>
        </p:scale>
        <p:origin x="-102" y="-156"/>
      </p:cViewPr>
      <p:guideLst>
        <p:guide orient="horz" pos="237"/>
        <p:guide orient="horz" pos="3003"/>
        <p:guide pos="5534"/>
        <p:guide pos="2993"/>
        <p:guide pos="2767"/>
        <p:guide pos="226"/>
        <p:guide pos="1837"/>
        <p:guide pos="2064"/>
        <p:guide pos="3674"/>
        <p:guide pos="39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font" Target="fonts/font3.fntdata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font" Target="fonts/font4.fntdata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font" Target="fonts/font5.fntdata"/><Relationship Id="rId14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notesMaster" Target="notesMasters/notesMaster1.xml"/><Relationship Id="rId14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font" Target="fonts/font6.fntdata"/><Relationship Id="rId14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font" Target="fonts/font1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DE2EB-7546-4B51-A23D-FFD1DCC06887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9037A-AFFD-436D-8849-D5E882E3C4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6161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9037A-AFFD-436D-8849-D5E882E3C4A0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0864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9037A-AFFD-436D-8849-D5E882E3C4A0}" type="slidenum">
              <a:rPr lang="ru-RU" smtClean="0"/>
              <a:pPr/>
              <a:t>130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7000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9037A-AFFD-436D-8849-D5E882E3C4A0}" type="slidenum">
              <a:rPr lang="ru-RU" smtClean="0"/>
              <a:pPr/>
              <a:t>131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0337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9037A-AFFD-436D-8849-D5E882E3C4A0}" type="slidenum">
              <a:rPr lang="ru-RU" smtClean="0"/>
              <a:pPr/>
              <a:t>132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6394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9037A-AFFD-436D-8849-D5E882E3C4A0}" type="slidenum">
              <a:rPr lang="ru-RU" smtClean="0"/>
              <a:pPr/>
              <a:t>122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2455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9037A-AFFD-436D-8849-D5E882E3C4A0}" type="slidenum">
              <a:rPr lang="ru-RU" smtClean="0"/>
              <a:pPr/>
              <a:t>123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8660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9037A-AFFD-436D-8849-D5E882E3C4A0}" type="slidenum">
              <a:rPr lang="ru-RU" smtClean="0"/>
              <a:pPr/>
              <a:t>124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7121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9037A-AFFD-436D-8849-D5E882E3C4A0}" type="slidenum">
              <a:rPr lang="ru-RU" smtClean="0"/>
              <a:pPr/>
              <a:t>125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0946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9037A-AFFD-436D-8849-D5E882E3C4A0}" type="slidenum">
              <a:rPr lang="ru-RU" smtClean="0"/>
              <a:pPr/>
              <a:t>126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1793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9037A-AFFD-436D-8849-D5E882E3C4A0}" type="slidenum">
              <a:rPr lang="ru-RU" smtClean="0"/>
              <a:pPr/>
              <a:t>127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129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9037A-AFFD-436D-8849-D5E882E3C4A0}" type="slidenum">
              <a:rPr lang="ru-RU" smtClean="0"/>
              <a:pPr/>
              <a:t>128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0857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9037A-AFFD-436D-8849-D5E882E3C4A0}" type="slidenum">
              <a:rPr lang="ru-RU" smtClean="0"/>
              <a:pPr/>
              <a:t>129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7966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55029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0250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81506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4214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97682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02266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66231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07752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46785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64800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75419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3A9A6-A7C6-4281-A39F-5DC6615D86C6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F8C33-7088-481A-939B-C850E0D4C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083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4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5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6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7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61.png"/><Relationship Id="rId4" Type="http://schemas.openxmlformats.org/officeDocument/2006/relationships/image" Target="../media/image8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gif"/><Relationship Id="rId10" Type="http://schemas.openxmlformats.org/officeDocument/2006/relationships/image" Target="../media/image37.png"/><Relationship Id="rId4" Type="http://schemas.openxmlformats.org/officeDocument/2006/relationships/image" Target="../media/image8.png"/><Relationship Id="rId9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31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9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0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2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60732" y="1038684"/>
            <a:ext cx="5824794" cy="3066133"/>
          </a:xfrm>
          <a:prstGeom prst="rect">
            <a:avLst/>
          </a:prstGeom>
          <a:noFill/>
          <a:effectLst/>
        </p:spPr>
        <p:txBody>
          <a:bodyPr wrap="square" lIns="720000" tIns="360000" rIns="720000" bIns="360000" rtlCol="0">
            <a:spAutoFit/>
          </a:bodyPr>
          <a:lstStyle/>
          <a:p>
            <a:pPr algn="ctr"/>
            <a:r>
              <a:rPr lang="ru-RU" sz="4200" dirty="0" smtClean="0">
                <a:latin typeface="+mj-lt"/>
              </a:rPr>
              <a:t>Занимательная математика</a:t>
            </a:r>
          </a:p>
          <a:p>
            <a:pPr algn="ctr"/>
            <a:endParaRPr lang="ru-RU" sz="3400" dirty="0" smtClean="0">
              <a:solidFill>
                <a:srgbClr val="00B050"/>
              </a:solidFill>
              <a:latin typeface="+mj-lt"/>
            </a:endParaRPr>
          </a:p>
          <a:p>
            <a:pPr algn="ctr"/>
            <a:r>
              <a:rPr lang="ru-RU" sz="3400" dirty="0" smtClean="0">
                <a:solidFill>
                  <a:srgbClr val="00B050"/>
                </a:solidFill>
                <a:latin typeface="+mj-lt"/>
              </a:rPr>
              <a:t>6 класс</a:t>
            </a:r>
            <a:endParaRPr lang="ru-RU" sz="3400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724376"/>
            <a:ext cx="1941671" cy="44191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738" y="977265"/>
            <a:ext cx="1907381" cy="41662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34677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2210542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Разминка</a:t>
            </a:r>
            <a:endParaRPr lang="ru-RU" sz="3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28700" y="3600760"/>
            <a:ext cx="4838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90</a:t>
            </a:r>
            <a:r>
              <a:rPr lang="ru-RU" sz="1800" baseline="30000" dirty="0" smtClean="0">
                <a:solidFill>
                  <a:srgbClr val="00B050"/>
                </a:solidFill>
              </a:rPr>
              <a:t>о</a:t>
            </a:r>
            <a:endParaRPr lang="ru-RU" sz="1800" dirty="0" smtClean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0" y="3491378"/>
            <a:ext cx="511432" cy="4957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313" y="964406"/>
            <a:ext cx="1971675" cy="417909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8775" y="1126200"/>
            <a:ext cx="550862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 smtClean="0"/>
              <a:t>4. </a:t>
            </a:r>
            <a:r>
              <a:rPr lang="ru-RU" sz="1800" dirty="0"/>
              <a:t>Три в квадрате равно 9, четыре в квадрате равно 16. А чему равен угол в квадрате?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680" y="1982054"/>
            <a:ext cx="1292464" cy="13168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61281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1611018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Ребусы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44" y="977265"/>
            <a:ext cx="1907381" cy="4166235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821" y="1233969"/>
            <a:ext cx="4735900" cy="2011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45908036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1611018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Ребусы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44" y="977265"/>
            <a:ext cx="1907381" cy="4166235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821" y="1233969"/>
            <a:ext cx="4735900" cy="201171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1028700" y="3752878"/>
            <a:ext cx="188753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О +</a:t>
            </a:r>
            <a:endParaRPr lang="ru-RU" sz="1800" dirty="0">
              <a:solidFill>
                <a:srgbClr val="00B050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0" y="3634531"/>
            <a:ext cx="511432" cy="495764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391135" y="3697746"/>
            <a:ext cx="906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К Р У Г</a:t>
            </a:r>
            <a:endParaRPr lang="ru-RU" sz="1800" dirty="0">
              <a:solidFill>
                <a:srgbClr val="00B05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391135" y="3704289"/>
            <a:ext cx="981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К Р У </a:t>
            </a:r>
            <a:r>
              <a:rPr lang="ru-RU" sz="1800" dirty="0" smtClean="0"/>
              <a:t>Ж</a:t>
            </a:r>
            <a:endParaRPr lang="ru-RU" sz="18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476343" y="3697746"/>
            <a:ext cx="2480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= О К Р У Ж Н О С Т Ь</a:t>
            </a:r>
            <a:endParaRPr lang="ru-RU" sz="1800" dirty="0">
              <a:solidFill>
                <a:srgbClr val="00B05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240011" y="3697746"/>
            <a:ext cx="1356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+ К О С Т Ь</a:t>
            </a:r>
            <a:endParaRPr lang="ru-RU" sz="1800" dirty="0">
              <a:solidFill>
                <a:srgbClr val="00B05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213116" y="3700168"/>
            <a:ext cx="1385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+ </a:t>
            </a:r>
            <a:r>
              <a:rPr lang="ru-RU" sz="1800" dirty="0" smtClean="0"/>
              <a:t>Н</a:t>
            </a:r>
            <a:r>
              <a:rPr lang="ru-RU" sz="1800" dirty="0" smtClean="0">
                <a:solidFill>
                  <a:srgbClr val="00B050"/>
                </a:solidFill>
              </a:rPr>
              <a:t> О С Т Ь</a:t>
            </a:r>
            <a:endParaRPr lang="ru-RU" sz="1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98285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25" grpId="1"/>
      <p:bldP spid="28" grpId="0"/>
      <p:bldP spid="29" grpId="0"/>
      <p:bldP spid="30" grpId="0"/>
      <p:bldP spid="30" grpId="1"/>
      <p:bldP spid="33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1611018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Ребусы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44" y="977265"/>
            <a:ext cx="1907381" cy="4166235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455" y="1233969"/>
            <a:ext cx="4102583" cy="2011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90968761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1611018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Ребусы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44" y="977265"/>
            <a:ext cx="1907381" cy="4166235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455" y="1233969"/>
            <a:ext cx="4102583" cy="201171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1679380" y="3743912"/>
            <a:ext cx="62080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+ Ф +</a:t>
            </a:r>
            <a:endParaRPr lang="ru-RU" sz="1800" dirty="0">
              <a:solidFill>
                <a:srgbClr val="00B050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0" y="3634531"/>
            <a:ext cx="511432" cy="495764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969792" y="3697746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К О Т</a:t>
            </a:r>
            <a:endParaRPr lang="ru-RU" sz="1800" dirty="0">
              <a:solidFill>
                <a:srgbClr val="00B05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69792" y="3697746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К О </a:t>
            </a:r>
            <a:r>
              <a:rPr lang="ru-RU" sz="1800" dirty="0" smtClean="0"/>
              <a:t>Э</a:t>
            </a:r>
            <a:endParaRPr lang="ru-RU" sz="18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987331" y="3697746"/>
            <a:ext cx="2752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= К О Э Ф </a:t>
            </a:r>
            <a:r>
              <a:rPr lang="ru-RU" sz="1800" dirty="0" err="1" smtClean="0">
                <a:solidFill>
                  <a:srgbClr val="00B050"/>
                </a:solidFill>
              </a:rPr>
              <a:t>Ф</a:t>
            </a:r>
            <a:r>
              <a:rPr lang="ru-RU" sz="1800" dirty="0" smtClean="0">
                <a:solidFill>
                  <a:srgbClr val="00B050"/>
                </a:solidFill>
              </a:rPr>
              <a:t> И Ц И Е Н Т</a:t>
            </a:r>
            <a:endParaRPr lang="ru-RU" sz="1800" dirty="0">
              <a:solidFill>
                <a:srgbClr val="00B05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204151" y="3697746"/>
            <a:ext cx="1930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О Ф И Ц И А Н Т</a:t>
            </a:r>
            <a:endParaRPr lang="ru-RU" sz="1800" dirty="0">
              <a:solidFill>
                <a:srgbClr val="00B05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204151" y="3704752"/>
            <a:ext cx="1912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О Ф И Ц И </a:t>
            </a:r>
            <a:r>
              <a:rPr lang="ru-RU" sz="1800" dirty="0" smtClean="0"/>
              <a:t>Е</a:t>
            </a:r>
            <a:r>
              <a:rPr lang="ru-RU" sz="1800" dirty="0" smtClean="0">
                <a:solidFill>
                  <a:srgbClr val="00B050"/>
                </a:solidFill>
              </a:rPr>
              <a:t> Н Т</a:t>
            </a:r>
            <a:endParaRPr lang="ru-RU" sz="1800" dirty="0">
              <a:solidFill>
                <a:srgbClr val="00B050"/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2288566" y="3790453"/>
            <a:ext cx="180000" cy="180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320406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75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25" grpId="1"/>
      <p:bldP spid="28" grpId="0"/>
      <p:bldP spid="29" grpId="0"/>
      <p:bldP spid="30" grpId="0"/>
      <p:bldP spid="30" grpId="1"/>
      <p:bldP spid="31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1611018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Ребусы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44" y="977265"/>
            <a:ext cx="1907381" cy="4166235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455" y="1286966"/>
            <a:ext cx="4102583" cy="19057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259529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1611018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Ребусы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44" y="977265"/>
            <a:ext cx="1907381" cy="4166235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455" y="1286966"/>
            <a:ext cx="4102583" cy="190571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959225" y="3582550"/>
            <a:ext cx="216049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М О Д + А Н У Л + Ь</a:t>
            </a:r>
            <a:endParaRPr lang="ru-RU" sz="1800" dirty="0">
              <a:solidFill>
                <a:srgbClr val="00B05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0" y="3473168"/>
            <a:ext cx="511432" cy="49576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008658" y="3543387"/>
            <a:ext cx="1670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= М О Д У Л Ь</a:t>
            </a:r>
            <a:endParaRPr lang="ru-RU" sz="1800" dirty="0">
              <a:solidFill>
                <a:srgbClr val="00B050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1847560" y="3629088"/>
            <a:ext cx="180000" cy="180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2065191" y="3629088"/>
            <a:ext cx="180000" cy="180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367950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1611018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Ребусы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44" y="977265"/>
            <a:ext cx="1907381" cy="4166235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736" y="1286966"/>
            <a:ext cx="3943772" cy="19057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72885062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1611018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Ребусы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44" y="977265"/>
            <a:ext cx="1907381" cy="4166235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736" y="1286966"/>
            <a:ext cx="3943772" cy="190571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959224" y="3663233"/>
            <a:ext cx="27431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Г Р И Б + Г Р А Ф</a:t>
            </a:r>
            <a:r>
              <a:rPr lang="en-US" sz="1800" dirty="0" smtClean="0">
                <a:solidFill>
                  <a:srgbClr val="00B050"/>
                </a:solidFill>
              </a:rPr>
              <a:t> </a:t>
            </a:r>
            <a:r>
              <a:rPr lang="ru-RU" sz="1800" dirty="0" smtClean="0">
                <a:solidFill>
                  <a:srgbClr val="00B050"/>
                </a:solidFill>
              </a:rPr>
              <a:t>И Н + К</a:t>
            </a:r>
            <a:endParaRPr lang="ru-RU" sz="1800" dirty="0">
              <a:solidFill>
                <a:srgbClr val="00B05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0" y="3553851"/>
            <a:ext cx="511432" cy="49576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528613" y="3624070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= Г Р А Ф И К</a:t>
            </a:r>
            <a:endParaRPr lang="ru-RU" sz="1800" dirty="0">
              <a:solidFill>
                <a:srgbClr val="00B050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1327606" y="3700804"/>
            <a:ext cx="180000" cy="180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1545237" y="3700804"/>
            <a:ext cx="180000" cy="180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1898782" y="3700804"/>
            <a:ext cx="180000" cy="180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2116413" y="3700804"/>
            <a:ext cx="180000" cy="180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3012998" y="3700804"/>
            <a:ext cx="180000" cy="180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173006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1611018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Ребусы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44" y="977265"/>
            <a:ext cx="1907381" cy="4166235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736" y="1291289"/>
            <a:ext cx="6025518" cy="18767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91870218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1611018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Ребусы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44" y="977265"/>
            <a:ext cx="1907381" cy="4166235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736" y="1291289"/>
            <a:ext cx="6025518" cy="1876729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959224" y="3663233"/>
            <a:ext cx="47219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О Д И Н + Ф Л А Г + В Р А Ч + М + М А Ш</a:t>
            </a:r>
            <a:r>
              <a:rPr lang="en-US" sz="1800" dirty="0" smtClean="0">
                <a:solidFill>
                  <a:srgbClr val="00B050"/>
                </a:solidFill>
              </a:rPr>
              <a:t> </a:t>
            </a:r>
            <a:r>
              <a:rPr lang="ru-RU" sz="1800" dirty="0" smtClean="0">
                <a:solidFill>
                  <a:srgbClr val="00B050"/>
                </a:solidFill>
              </a:rPr>
              <a:t>А</a:t>
            </a:r>
            <a:endParaRPr lang="ru-RU" sz="1800" dirty="0">
              <a:solidFill>
                <a:srgbClr val="00B05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0" y="3553851"/>
            <a:ext cx="511432" cy="49576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438098" y="3624070"/>
            <a:ext cx="2297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= Д И А Г Р А М </a:t>
            </a:r>
            <a:r>
              <a:rPr lang="ru-RU" sz="1800" dirty="0" err="1" smtClean="0">
                <a:solidFill>
                  <a:srgbClr val="00B050"/>
                </a:solidFill>
              </a:rPr>
              <a:t>М</a:t>
            </a:r>
            <a:r>
              <a:rPr lang="ru-RU" sz="1800" dirty="0" smtClean="0">
                <a:solidFill>
                  <a:srgbClr val="00B050"/>
                </a:solidFill>
              </a:rPr>
              <a:t> А</a:t>
            </a:r>
            <a:endParaRPr lang="ru-RU" sz="1800" dirty="0">
              <a:solidFill>
                <a:srgbClr val="00B050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951088" y="3709769"/>
            <a:ext cx="180000" cy="180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1643850" y="3709769"/>
            <a:ext cx="180000" cy="180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078782" y="3709769"/>
            <a:ext cx="180000" cy="180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2296413" y="3709769"/>
            <a:ext cx="180000" cy="180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3075398" y="3709769"/>
            <a:ext cx="180000" cy="180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3703010" y="3709769"/>
            <a:ext cx="180000" cy="180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5043820" y="3709769"/>
            <a:ext cx="180000" cy="180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5300932" y="3704516"/>
            <a:ext cx="180000" cy="180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050976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2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2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25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2210542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Разминка</a:t>
            </a:r>
            <a:endParaRPr lang="ru-RU" sz="3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8775" y="1126200"/>
            <a:ext cx="5508625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 smtClean="0"/>
              <a:t>5. </a:t>
            </a:r>
            <a:r>
              <a:rPr lang="ru-RU" sz="1800" dirty="0"/>
              <a:t>К однозначному числу, большему нуля, приписали такую же цифру.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Во </a:t>
            </a:r>
            <a:r>
              <a:rPr lang="ru-RU" sz="1800" dirty="0"/>
              <a:t>сколько раз увеличилось число?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313" y="964406"/>
            <a:ext cx="1971675" cy="41790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5136993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1864" y="1946625"/>
            <a:ext cx="3060272" cy="1250251"/>
          </a:xfrm>
          <a:prstGeom prst="rect">
            <a:avLst/>
          </a:prstGeom>
          <a:noFill/>
          <a:ln w="25400">
            <a:solidFill>
              <a:schemeClr val="bg1">
                <a:alpha val="97000"/>
              </a:schemeClr>
            </a:solidFill>
          </a:ln>
        </p:spPr>
        <p:txBody>
          <a:bodyPr wrap="none" lIns="720000" tIns="360000" rIns="720000" bIns="360000" rtlCol="0">
            <a:spAutoFit/>
          </a:bodyPr>
          <a:lstStyle/>
          <a:p>
            <a:pPr algn="ctr"/>
            <a:r>
              <a:rPr lang="ru-RU" sz="3400" dirty="0" smtClean="0">
                <a:solidFill>
                  <a:schemeClr val="bg1"/>
                </a:solidFill>
                <a:latin typeface="+mj-lt"/>
              </a:rPr>
              <a:t>Эрудит</a:t>
            </a:r>
            <a:endParaRPr lang="ru-RU" sz="3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780" y="724376"/>
            <a:ext cx="1941671" cy="44191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66653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1606209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Эрудит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8775" y="964832"/>
            <a:ext cx="5508625" cy="20928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b="1" i="1" dirty="0" smtClean="0"/>
              <a:t>Задача 1: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Маша и Саша живут в одном доме: Маша – </a:t>
            </a:r>
            <a:r>
              <a:rPr lang="ru-RU" sz="1800" dirty="0" smtClean="0"/>
              <a:t>на </a:t>
            </a:r>
            <a:r>
              <a:rPr lang="ru-RU" sz="1800" dirty="0"/>
              <a:t>шестом этаже, а </a:t>
            </a:r>
            <a:r>
              <a:rPr lang="ru-RU" sz="1800" dirty="0" smtClean="0"/>
              <a:t>Саша </a:t>
            </a:r>
            <a:r>
              <a:rPr lang="ru-RU" sz="1800" dirty="0"/>
              <a:t>– на четвёртом. Возвращаясь из школы домой, Маша проходит 60 ступенек. Сколько ступенек проходит Саша, поднимаясь по лестнице на свой этаж?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(</a:t>
            </a:r>
            <a:r>
              <a:rPr lang="ru-RU" sz="1800" dirty="0"/>
              <a:t>На первом этаже ступенек </a:t>
            </a:r>
            <a:r>
              <a:rPr lang="ru-RU" sz="1800" dirty="0" smtClean="0"/>
              <a:t>нет.)</a:t>
            </a: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780" y="724376"/>
            <a:ext cx="1941671" cy="44191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3088362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1606209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Эрудит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028700" y="4022104"/>
            <a:ext cx="4838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36 ступенек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0" y="3912722"/>
            <a:ext cx="511432" cy="4957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780" y="724376"/>
            <a:ext cx="1941671" cy="44191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0680" y="2670944"/>
            <a:ext cx="6281132" cy="115416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600" dirty="0">
                <a:solidFill>
                  <a:srgbClr val="00B050"/>
                </a:solidFill>
              </a:rPr>
              <a:t>На шестой этаж ведут 5 пролётов со ступеньками, значит, между этажами </a:t>
            </a:r>
            <a:r>
              <a:rPr lang="ru-RU" sz="1600" dirty="0" smtClean="0">
                <a:solidFill>
                  <a:srgbClr val="00B050"/>
                </a:solidFill>
              </a:rPr>
              <a:t>60 : 5 = 12 </a:t>
            </a:r>
            <a:r>
              <a:rPr lang="ru-RU" sz="1600" dirty="0">
                <a:solidFill>
                  <a:srgbClr val="00B050"/>
                </a:solidFill>
              </a:rPr>
              <a:t>ступенек. </a:t>
            </a:r>
            <a:endParaRPr lang="ru-RU" sz="1600" dirty="0" smtClean="0">
              <a:solidFill>
                <a:srgbClr val="00B050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600" dirty="0" smtClean="0">
                <a:solidFill>
                  <a:srgbClr val="00B050"/>
                </a:solidFill>
              </a:rPr>
              <a:t>На </a:t>
            </a:r>
            <a:r>
              <a:rPr lang="ru-RU" sz="1600" dirty="0">
                <a:solidFill>
                  <a:srgbClr val="00B050"/>
                </a:solidFill>
              </a:rPr>
              <a:t>четвёртый этаж ведут 3 пролёта, поэтому Саша проходит </a:t>
            </a:r>
            <a:r>
              <a:rPr lang="ru-RU" sz="1600" dirty="0" smtClean="0">
                <a:solidFill>
                  <a:srgbClr val="00B050"/>
                </a:solidFill>
              </a:rPr>
              <a:t>12 ∙ 3 = 36 </a:t>
            </a:r>
            <a:r>
              <a:rPr lang="ru-RU" sz="1600" dirty="0">
                <a:solidFill>
                  <a:srgbClr val="00B050"/>
                </a:solidFill>
              </a:rPr>
              <a:t>ступенек.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8775" y="964832"/>
            <a:ext cx="5508625" cy="1631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b="1" i="1" dirty="0" smtClean="0"/>
              <a:t>Задача 1: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Маша и Саша живут в одном доме: Маша – </a:t>
            </a:r>
            <a:r>
              <a:rPr lang="ru-RU" sz="1600" dirty="0" smtClean="0"/>
              <a:t>на </a:t>
            </a:r>
            <a:r>
              <a:rPr lang="ru-RU" sz="1600" dirty="0"/>
              <a:t>шестом этаже, а </a:t>
            </a:r>
            <a:r>
              <a:rPr lang="ru-RU" sz="1600" dirty="0" smtClean="0"/>
              <a:t>Саша </a:t>
            </a:r>
            <a:r>
              <a:rPr lang="ru-RU" sz="1600" dirty="0"/>
              <a:t>– на четвёртом. Возвращаясь из школы домой, Маша проходит 60 ступенек. Сколько ступенек проходит Саша, поднимаясь по лестнице на свой этаж? </a:t>
            </a:r>
            <a:r>
              <a:rPr lang="ru-RU" sz="1600" dirty="0" smtClean="0"/>
              <a:t>(</a:t>
            </a:r>
            <a:r>
              <a:rPr lang="ru-RU" sz="1600" dirty="0"/>
              <a:t>На первом этаже ступенек </a:t>
            </a:r>
            <a:r>
              <a:rPr lang="ru-RU" sz="1600" dirty="0" smtClean="0"/>
              <a:t>нет.)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40368701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1606209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Эрудит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8775" y="1126200"/>
            <a:ext cx="5508625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b="1" i="1" dirty="0" smtClean="0"/>
              <a:t>Задача 2: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Напишите наименьшее пятизначное число, кратное 9 и имеющее первой цифру 7.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780" y="724376"/>
            <a:ext cx="1941671" cy="44191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419082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1606209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Эрудит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780" y="724376"/>
            <a:ext cx="1941671" cy="441912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8775" y="1126200"/>
            <a:ext cx="5508625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b="1" i="1" dirty="0" smtClean="0"/>
              <a:t>Задача 2: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Напишите наименьшее пятизначное число, кратное 9 и имеющее первой цифру 7.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28700" y="4506198"/>
            <a:ext cx="4838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>
                <a:solidFill>
                  <a:srgbClr val="00B050"/>
                </a:solidFill>
              </a:rPr>
              <a:t>70 </a:t>
            </a:r>
            <a:r>
              <a:rPr lang="ru-RU" sz="1800" dirty="0" smtClean="0">
                <a:solidFill>
                  <a:srgbClr val="00B050"/>
                </a:solidFill>
              </a:rPr>
              <a:t>002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0" y="4396816"/>
            <a:ext cx="511432" cy="49576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70680" y="2186848"/>
            <a:ext cx="6281132" cy="218521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800" dirty="0">
                <a:solidFill>
                  <a:srgbClr val="00B050"/>
                </a:solidFill>
              </a:rPr>
              <a:t>Для начала вспомним признак делимости на 9: </a:t>
            </a:r>
            <a:r>
              <a:rPr lang="ru-RU" sz="1800" dirty="0" smtClean="0">
                <a:solidFill>
                  <a:srgbClr val="00B050"/>
                </a:solidFill>
              </a:rPr>
              <a:t/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если </a:t>
            </a:r>
            <a:r>
              <a:rPr lang="ru-RU" sz="1800" dirty="0">
                <a:solidFill>
                  <a:srgbClr val="00B050"/>
                </a:solidFill>
              </a:rPr>
              <a:t>сумма цифр числа делится на 9, то и число делится на </a:t>
            </a:r>
            <a:r>
              <a:rPr lang="ru-RU" sz="1800" dirty="0" smtClean="0">
                <a:solidFill>
                  <a:srgbClr val="00B050"/>
                </a:solidFill>
              </a:rPr>
              <a:t>9.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800" dirty="0" smtClean="0">
                <a:solidFill>
                  <a:srgbClr val="00B050"/>
                </a:solidFill>
              </a:rPr>
              <a:t>По </a:t>
            </a:r>
            <a:r>
              <a:rPr lang="ru-RU" sz="1800" dirty="0">
                <a:solidFill>
                  <a:srgbClr val="00B050"/>
                </a:solidFill>
              </a:rPr>
              <a:t>условию нам известно, что первой цифрой </a:t>
            </a:r>
            <a:r>
              <a:rPr lang="ru-RU" sz="1800" dirty="0" smtClean="0">
                <a:solidFill>
                  <a:srgbClr val="00B050"/>
                </a:solidFill>
              </a:rPr>
              <a:t/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в </a:t>
            </a:r>
            <a:r>
              <a:rPr lang="ru-RU" sz="1800" dirty="0">
                <a:solidFill>
                  <a:srgbClr val="00B050"/>
                </a:solidFill>
              </a:rPr>
              <a:t>пятизначном числе должна быть 7. </a:t>
            </a:r>
            <a:endParaRPr lang="ru-RU" sz="1800" dirty="0" smtClean="0">
              <a:solidFill>
                <a:srgbClr val="00B050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800" dirty="0" smtClean="0">
                <a:solidFill>
                  <a:srgbClr val="00B050"/>
                </a:solidFill>
              </a:rPr>
              <a:t>Значит</a:t>
            </a:r>
            <a:r>
              <a:rPr lang="ru-RU" sz="1800" dirty="0">
                <a:solidFill>
                  <a:srgbClr val="00B050"/>
                </a:solidFill>
              </a:rPr>
              <a:t>, наименьшее пятизначное число, кратное 9 </a:t>
            </a:r>
            <a:r>
              <a:rPr lang="ru-RU" sz="1800" dirty="0" smtClean="0">
                <a:solidFill>
                  <a:srgbClr val="00B050"/>
                </a:solidFill>
              </a:rPr>
              <a:t/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и </a:t>
            </a:r>
            <a:r>
              <a:rPr lang="ru-RU" sz="1800" dirty="0">
                <a:solidFill>
                  <a:srgbClr val="00B050"/>
                </a:solidFill>
              </a:rPr>
              <a:t>имеющее первой цифру </a:t>
            </a:r>
            <a:r>
              <a:rPr lang="ru-RU" sz="1800" dirty="0" smtClean="0">
                <a:solidFill>
                  <a:srgbClr val="00B050"/>
                </a:solidFill>
              </a:rPr>
              <a:t>7, </a:t>
            </a:r>
            <a:r>
              <a:rPr lang="ru-RU" sz="1800" dirty="0">
                <a:solidFill>
                  <a:srgbClr val="00B050"/>
                </a:solidFill>
              </a:rPr>
              <a:t>– это </a:t>
            </a:r>
            <a:r>
              <a:rPr lang="ru-RU" sz="1800" dirty="0" smtClean="0">
                <a:solidFill>
                  <a:srgbClr val="00B050"/>
                </a:solidFill>
              </a:rPr>
              <a:t>70 002</a:t>
            </a:r>
            <a:r>
              <a:rPr lang="ru-RU" sz="1800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5583104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1606209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Эрудит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8775" y="1126200"/>
            <a:ext cx="5508625" cy="1261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b="1" i="1" dirty="0" smtClean="0"/>
              <a:t>Задача 3: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Когда моему отцу был 31 год, мне было 8 лет. Сейчас отец старше меня вдвое. Сколько мне лет сейчас?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780" y="724376"/>
            <a:ext cx="1941671" cy="44191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90487765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1606209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Эрудит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780" y="724376"/>
            <a:ext cx="1941671" cy="441912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8775" y="1126200"/>
            <a:ext cx="5508625" cy="1261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b="1" i="1" dirty="0" smtClean="0"/>
              <a:t>Задача 3: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Когда моему отцу был 31 год, мне было 8 лет. Сейчас отец старше меня вдвое. Сколько мне лет сейчас?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28700" y="4022104"/>
            <a:ext cx="4838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23 года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0" y="3912722"/>
            <a:ext cx="511432" cy="49576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70680" y="2482685"/>
            <a:ext cx="5461795" cy="1277273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800" dirty="0">
                <a:solidFill>
                  <a:srgbClr val="00B050"/>
                </a:solidFill>
              </a:rPr>
              <a:t>Разность между годами отца и сына равна </a:t>
            </a:r>
            <a:r>
              <a:rPr lang="ru-RU" sz="1800" dirty="0" smtClean="0">
                <a:solidFill>
                  <a:srgbClr val="00B050"/>
                </a:solidFill>
              </a:rPr>
              <a:t/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31 </a:t>
            </a:r>
            <a:r>
              <a:rPr lang="ru-RU" sz="1800" dirty="0">
                <a:solidFill>
                  <a:srgbClr val="00B050"/>
                </a:solidFill>
              </a:rPr>
              <a:t>– 8 = 23 года. </a:t>
            </a:r>
            <a:endParaRPr lang="ru-RU" sz="1800" dirty="0" smtClean="0">
              <a:solidFill>
                <a:srgbClr val="00B050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800" dirty="0" smtClean="0">
                <a:solidFill>
                  <a:srgbClr val="00B050"/>
                </a:solidFill>
              </a:rPr>
              <a:t>Следовательно</a:t>
            </a:r>
            <a:r>
              <a:rPr lang="ru-RU" sz="1800" dirty="0">
                <a:solidFill>
                  <a:srgbClr val="00B050"/>
                </a:solidFill>
              </a:rPr>
              <a:t>, сыну должно быть 23 года, </a:t>
            </a:r>
            <a:r>
              <a:rPr lang="ru-RU" sz="1800" dirty="0" smtClean="0">
                <a:solidFill>
                  <a:srgbClr val="00B050"/>
                </a:solidFill>
              </a:rPr>
              <a:t/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чтобы </a:t>
            </a:r>
            <a:r>
              <a:rPr lang="ru-RU" sz="1800" dirty="0">
                <a:solidFill>
                  <a:srgbClr val="00B050"/>
                </a:solidFill>
              </a:rPr>
              <a:t>отец был вдвое старше </a:t>
            </a:r>
            <a:r>
              <a:rPr lang="ru-RU" sz="1800" dirty="0" smtClean="0">
                <a:solidFill>
                  <a:srgbClr val="00B050"/>
                </a:solidFill>
              </a:rPr>
              <a:t>его (23 </a:t>
            </a:r>
            <a:r>
              <a:rPr lang="ru-RU" sz="1800" dirty="0" smtClean="0">
                <a:solidFill>
                  <a:srgbClr val="00B050"/>
                </a:solidFill>
                <a:sym typeface="Symbol" panose="05050102010706020507" pitchFamily="18" charset="2"/>
              </a:rPr>
              <a:t> 2 = 46</a:t>
            </a:r>
            <a:r>
              <a:rPr lang="ru-RU" sz="1800" dirty="0" smtClean="0">
                <a:solidFill>
                  <a:srgbClr val="00B050"/>
                </a:solidFill>
              </a:rPr>
              <a:t>).</a:t>
            </a:r>
            <a:endParaRPr lang="ru-RU" sz="1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95255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1606209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Эрудит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358775" y="946904"/>
                <a:ext cx="6373719" cy="159069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1600" b="1" i="1" dirty="0" smtClean="0"/>
                  <a:t>Задача 4: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1600" dirty="0"/>
                  <a:t>Аня съела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1600" b="0" i="1" dirty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1600" dirty="0"/>
                  <a:t> всех конфет и ещё 2 конфеты, Маша съела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1600" b="0" i="1" dirty="0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1600" dirty="0"/>
                  <a:t> всех конфет и ещё 1 конфету, а Таня – половину тех конфет, которые остались после Ани и Маши. </a:t>
                </a:r>
                <a:r>
                  <a:rPr lang="ru-RU" sz="1600" dirty="0" smtClean="0"/>
                  <a:t>После </a:t>
                </a:r>
                <a:r>
                  <a:rPr lang="ru-RU" sz="1600" dirty="0"/>
                  <a:t>этого осталась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1600" b="0" i="1" dirty="0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1600" dirty="0"/>
                  <a:t> часть первоначального числа конфет. Сколько конфет было вначале?</a:t>
                </a:r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946904"/>
                <a:ext cx="6373719" cy="1590692"/>
              </a:xfrm>
              <a:prstGeom prst="rect">
                <a:avLst/>
              </a:prstGeom>
              <a:blipFill rotWithShape="0">
                <a:blip r:embed="rId3"/>
                <a:stretch>
                  <a:fillRect l="-2010" t="-3831" r="-2105" b="-72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780" y="724376"/>
            <a:ext cx="1941671" cy="44191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5276460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1606209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Эрудит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780" y="724376"/>
            <a:ext cx="1941671" cy="441912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28700" y="4559982"/>
            <a:ext cx="4838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800" dirty="0" smtClean="0">
                <a:solidFill>
                  <a:srgbClr val="00B050"/>
                </a:solidFill>
              </a:rPr>
              <a:t>36</a:t>
            </a:r>
            <a:r>
              <a:rPr lang="ru-RU" sz="1800" dirty="0" smtClean="0">
                <a:solidFill>
                  <a:srgbClr val="00B050"/>
                </a:solidFill>
              </a:rPr>
              <a:t> конфет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0" y="4450600"/>
            <a:ext cx="511432" cy="495764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Прямоугольник 12"/>
              <p:cNvSpPr/>
              <p:nvPr/>
            </p:nvSpPr>
            <p:spPr>
              <a:xfrm>
                <a:off x="370679" y="2545437"/>
                <a:ext cx="8414545" cy="1894237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ru-RU" sz="1400" dirty="0" smtClean="0">
                    <a:solidFill>
                      <a:srgbClr val="00B050"/>
                    </a:solidFill>
                  </a:rPr>
                  <a:t>Пусть первоначально было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1400" dirty="0">
                    <a:solidFill>
                      <a:srgbClr val="00B050"/>
                    </a:solidFill>
                  </a:rPr>
                  <a:t> конфет. Тогда Аня </a:t>
                </a:r>
                <a:r>
                  <a:rPr lang="ru-RU" sz="1400" dirty="0" smtClean="0">
                    <a:solidFill>
                      <a:srgbClr val="00B050"/>
                    </a:solidFill>
                  </a:rPr>
                  <a:t>съела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1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1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r>
                  <a:rPr lang="ru-RU" sz="1400" dirty="0" smtClean="0">
                    <a:solidFill>
                      <a:srgbClr val="00B050"/>
                    </a:solidFill>
                  </a:rPr>
                  <a:t> конфет</a:t>
                </a:r>
                <a:r>
                  <a:rPr lang="ru-RU" sz="1400" dirty="0">
                    <a:solidFill>
                      <a:srgbClr val="00B050"/>
                    </a:solidFill>
                  </a:rPr>
                  <a:t>, Маша съела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1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1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ru-RU" sz="1400" dirty="0" smtClean="0">
                    <a:solidFill>
                      <a:srgbClr val="00B050"/>
                    </a:solidFill>
                  </a:rPr>
                  <a:t/>
                </a:r>
                <a:r>
                  <a:rPr lang="ru-RU" sz="1400" dirty="0">
                    <a:solidFill>
                      <a:srgbClr val="00B050"/>
                    </a:solidFill>
                  </a:rPr>
                  <a:t>конфет, а Таня </a:t>
                </a:r>
                <a:r>
                  <a:rPr lang="ru-RU" sz="1400" dirty="0" smtClean="0">
                    <a:solidFill>
                      <a:srgbClr val="00B050"/>
                    </a:solidFill>
                  </a:rPr>
                  <a:t>съела</a:t>
                </a:r>
                <a:r>
                  <a:rPr lang="en-US" sz="1400" dirty="0" smtClean="0">
                    <a:solidFill>
                      <a:srgbClr val="00B050"/>
                    </a:solidFill>
                  </a:rPr>
                  <a:t/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1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sz="1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+2+</m:t>
                                </m:r>
                                <m:f>
                                  <m:fPr>
                                    <m:ctrlPr>
                                      <a:rPr lang="en-US" sz="1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US" sz="1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num>
                          <m:den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400" dirty="0" smtClean="0">
                    <a:solidFill>
                      <a:srgbClr val="00B050"/>
                    </a:solidFill>
                  </a:rPr>
                  <a:t/>
                </a:r>
                <a:r>
                  <a:rPr lang="ru-RU" sz="1400" dirty="0" smtClean="0">
                    <a:solidFill>
                      <a:srgbClr val="00B050"/>
                    </a:solidFill>
                  </a:rPr>
                  <a:t>конфет</a:t>
                </a:r>
                <a:r>
                  <a:rPr lang="ru-RU" sz="1400" dirty="0">
                    <a:solidFill>
                      <a:srgbClr val="00B050"/>
                    </a:solidFill>
                  </a:rPr>
                  <a:t>. Известно, что после всего осталось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1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1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1400" dirty="0" smtClean="0">
                    <a:solidFill>
                      <a:srgbClr val="00B050"/>
                    </a:solidFill>
                  </a:rPr>
                  <a:t/>
                </a:r>
                <a:r>
                  <a:rPr lang="ru-RU" sz="1400" dirty="0">
                    <a:solidFill>
                      <a:srgbClr val="00B050"/>
                    </a:solidFill>
                  </a:rPr>
                  <a:t>конфет. Составим </a:t>
                </a:r>
                <a:r>
                  <a:rPr lang="ru-RU" sz="1400" dirty="0" smtClean="0">
                    <a:solidFill>
                      <a:srgbClr val="00B050"/>
                    </a:solidFill>
                  </a:rPr>
                  <a:t>и решим уравнение</a:t>
                </a:r>
                <a:r>
                  <a:rPr lang="ru-RU" sz="1400" dirty="0">
                    <a:solidFill>
                      <a:srgbClr val="00B050"/>
                    </a:solidFill>
                  </a:rPr>
                  <a:t>: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ru-RU" sz="1400" dirty="0">
                    <a:solidFill>
                      <a:srgbClr val="00B050"/>
                    </a:solidFill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1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+2+</m:t>
                    </m:r>
                    <m:f>
                      <m:fPr>
                        <m:ctrlPr>
                          <a:rPr lang="ru-RU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1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+1+</m:t>
                    </m:r>
                    <m:f>
                      <m:fPr>
                        <m:ctrlPr>
                          <a:rPr lang="en-US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1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1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+2+</m:t>
                            </m:r>
                            <m:f>
                              <m:fPr>
                                <m:ctrlPr>
                                  <a:rPr lang="en-US" sz="1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sz="1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1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f>
                      <m:fPr>
                        <m:ctrlPr>
                          <a:rPr lang="ru-RU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1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+2+</m:t>
                    </m:r>
                    <m:f>
                      <m:fPr>
                        <m:ctrlPr>
                          <a:rPr lang="ru-RU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1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+1+</m:t>
                    </m:r>
                    <m:f>
                      <m:fPr>
                        <m:ctrlPr>
                          <a:rPr lang="en-US" sz="1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−1−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1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endParaRPr lang="ru-RU" sz="1400" dirty="0">
                  <a:solidFill>
                    <a:srgbClr val="00B050"/>
                  </a:solidFill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ru-RU" sz="1400" dirty="0">
                    <a:solidFill>
                      <a:srgbClr val="00B050"/>
                    </a:solidFill>
                  </a:rPr>
                  <a:t/>
                </a:r>
                <a14:m>
                  <m:oMath xmlns:m="http://schemas.openxmlformats.org/officeDocument/2006/math">
                    <m:r>
                      <a:rPr lang="ru-RU" sz="14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f>
                      <m:fPr>
                        <m:ctrlPr>
                          <a:rPr lang="ru-RU" sz="1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+2−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⟹8</m:t>
                    </m:r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+6</m:t>
                    </m:r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+12</m:t>
                    </m:r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</m:t>
                    </m:r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+48−12=24</m:t>
                    </m:r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=36</m:t>
                    </m:r>
                  </m:oMath>
                </a14:m>
                <a:r>
                  <a:rPr lang="ru-RU" sz="1400" dirty="0">
                    <a:solidFill>
                      <a:srgbClr val="00B050"/>
                    </a:solidFill>
                  </a:rPr>
                  <a:t/>
                </a:r>
              </a:p>
            </p:txBody>
          </p:sp>
        </mc:Choice>
        <mc:Fallback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79" y="2545437"/>
                <a:ext cx="8414545" cy="1894237"/>
              </a:xfrm>
              <a:prstGeom prst="rect">
                <a:avLst/>
              </a:prstGeom>
              <a:blipFill rotWithShape="0">
                <a:blip r:embed="rId5"/>
                <a:stretch>
                  <a:fillRect l="-13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0" name="Прямоугольник 29"/>
              <p:cNvSpPr/>
              <p:nvPr/>
            </p:nvSpPr>
            <p:spPr>
              <a:xfrm>
                <a:off x="358775" y="946904"/>
                <a:ext cx="6373719" cy="159069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1600" b="1" i="1" dirty="0" smtClean="0"/>
                  <a:t>Задача 4: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1600" dirty="0"/>
                  <a:t>Аня съела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1600" b="0" i="1" dirty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1600" dirty="0"/>
                  <a:t> всех конфет и ещё 2 конфеты, Маша съела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1600" b="0" i="1" dirty="0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1600" dirty="0"/>
                  <a:t> всех конфет и ещё 1 конфету, а Таня – половину тех конфет, которые остались после Ани и Маши. </a:t>
                </a:r>
                <a:r>
                  <a:rPr lang="ru-RU" sz="1600" dirty="0" smtClean="0"/>
                  <a:t>После </a:t>
                </a:r>
                <a:r>
                  <a:rPr lang="ru-RU" sz="1600" dirty="0"/>
                  <a:t>этого осталась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1600" b="0" i="1" dirty="0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1600" dirty="0"/>
                  <a:t> часть первоначального числа конфет. Сколько конфет было вначале?</a:t>
                </a:r>
              </a:p>
            </p:txBody>
          </p:sp>
        </mc:Choice>
        <mc:Fallback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946904"/>
                <a:ext cx="6373719" cy="1590692"/>
              </a:xfrm>
              <a:prstGeom prst="rect">
                <a:avLst/>
              </a:prstGeom>
              <a:blipFill rotWithShape="0">
                <a:blip r:embed="rId6"/>
                <a:stretch>
                  <a:fillRect l="-2010" t="-3831" r="-2105" b="-72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2835758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1606209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Эрудит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8774" y="946904"/>
            <a:ext cx="6479005" cy="3477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b="1" i="1" dirty="0" smtClean="0"/>
              <a:t>Задача 5: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На лесной поляне собрались друзья: </a:t>
            </a:r>
            <a:r>
              <a:rPr lang="ru-RU" sz="1800" dirty="0" smtClean="0"/>
              <a:t>Попугай (П), </a:t>
            </a:r>
            <a:br>
              <a:rPr lang="ru-RU" sz="1800" dirty="0" smtClean="0"/>
            </a:br>
            <a:r>
              <a:rPr lang="ru-RU" sz="1800" dirty="0" smtClean="0"/>
              <a:t>Удав (У), Слонёнок (С), Телёнок (Т), Котёнок (К), </a:t>
            </a:r>
            <a:br>
              <a:rPr lang="ru-RU" sz="1800" dirty="0" smtClean="0"/>
            </a:br>
            <a:r>
              <a:rPr lang="ru-RU" sz="1800" dirty="0" smtClean="0"/>
              <a:t>Мартышка (М) и Верблюжонок (В). </a:t>
            </a:r>
            <a:br>
              <a:rPr lang="ru-RU" sz="1800" dirty="0" smtClean="0"/>
            </a:br>
            <a:r>
              <a:rPr lang="ru-RU" sz="1800" dirty="0" smtClean="0"/>
              <a:t>Попугай </a:t>
            </a:r>
            <a:r>
              <a:rPr lang="ru-RU" sz="1800" dirty="0"/>
              <a:t>начал всех мерить. Оказалось, что Слонёнок длиннее Телёнка на </a:t>
            </a:r>
            <a:r>
              <a:rPr lang="ru-RU" sz="1800" dirty="0" smtClean="0"/>
              <a:t>3 </a:t>
            </a:r>
            <a:r>
              <a:rPr lang="ru-RU" sz="1800" dirty="0"/>
              <a:t>попугая, Верблюжонок длиннее Мартышки тоже на 3 попугая, Телёнок длиннее Попугая на 7 попугаев, Верблюжонок длиннее Котёнка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на 6 </a:t>
            </a:r>
            <a:r>
              <a:rPr lang="ru-RU" sz="1800" dirty="0"/>
              <a:t>попугаев, а все они укладываются на Удаве,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длина </a:t>
            </a:r>
            <a:r>
              <a:rPr lang="ru-RU" sz="1800" dirty="0"/>
              <a:t>которого 38 попугаев.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Выразите </a:t>
            </a:r>
            <a:r>
              <a:rPr lang="ru-RU" sz="1800" dirty="0"/>
              <a:t>длины друзей (Слонёнка, Телёнка, Котёнка, Мартышки и Верблюжонка) в попугаях.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780" y="724376"/>
            <a:ext cx="1941671" cy="44191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3395090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2210542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Разминка</a:t>
            </a:r>
            <a:endParaRPr lang="ru-RU" sz="3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28700" y="3851772"/>
            <a:ext cx="4838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>
                <a:solidFill>
                  <a:srgbClr val="00B050"/>
                </a:solidFill>
              </a:rPr>
              <a:t>в 11 </a:t>
            </a:r>
            <a:r>
              <a:rPr lang="ru-RU" sz="1800" dirty="0" smtClean="0">
                <a:solidFill>
                  <a:srgbClr val="00B050"/>
                </a:solidFill>
              </a:rPr>
              <a:t>раз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0" y="3742390"/>
            <a:ext cx="511432" cy="4957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313" y="964406"/>
            <a:ext cx="1971675" cy="417909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8775" y="1126200"/>
            <a:ext cx="5508625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 smtClean="0"/>
              <a:t>5. </a:t>
            </a:r>
            <a:r>
              <a:rPr lang="ru-RU" sz="1800" dirty="0"/>
              <a:t>К однозначному числу, большему нуля, приписали такую же цифру.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Во </a:t>
            </a:r>
            <a:r>
              <a:rPr lang="ru-RU" sz="1800" dirty="0"/>
              <a:t>сколько раз увеличилось число?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0679" y="2121592"/>
            <a:ext cx="6496285" cy="13388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800" dirty="0" smtClean="0">
                <a:solidFill>
                  <a:srgbClr val="00B050"/>
                </a:solidFill>
              </a:rPr>
              <a:t>1;    2;   3;   4;   5;    6;   7;   8;   9.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800" dirty="0" smtClean="0">
                <a:solidFill>
                  <a:srgbClr val="00B050"/>
                </a:solidFill>
              </a:rPr>
              <a:t>11; 22; 33; 44; 55; 66; 77; 88; 99.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800" dirty="0" smtClean="0">
                <a:solidFill>
                  <a:srgbClr val="00B050"/>
                </a:solidFill>
              </a:rPr>
              <a:t>11 : 1 = 11;   22 : 2 = 11;   33 : 3 = 11;   44 : 4 = 11;   55 : 5 = 11;  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800" dirty="0" smtClean="0">
                <a:solidFill>
                  <a:srgbClr val="00B050"/>
                </a:solidFill>
              </a:rPr>
              <a:t>66 : 6 = 11;   77 : 7 = 11;   88 : 8 = 11;   99 : 9 = 11.</a:t>
            </a:r>
          </a:p>
        </p:txBody>
      </p:sp>
    </p:spTree>
    <p:extLst>
      <p:ext uri="{BB962C8B-B14F-4D97-AF65-F5344CB8AC3E}">
        <p14:creationId xmlns="" xmlns:p14="http://schemas.microsoft.com/office/powerpoint/2010/main" val="26650606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1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6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6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1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1606209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Эрудит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70679" y="2767116"/>
            <a:ext cx="8408772" cy="16158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500" dirty="0" smtClean="0">
                <a:solidFill>
                  <a:srgbClr val="00B050"/>
                </a:solidFill>
              </a:rPr>
              <a:t>Запишем </a:t>
            </a:r>
            <a:r>
              <a:rPr lang="ru-RU" sz="1500" dirty="0">
                <a:solidFill>
                  <a:srgbClr val="00B050"/>
                </a:solidFill>
              </a:rPr>
              <a:t>указанные соотношения длин друзей. </a:t>
            </a:r>
          </a:p>
          <a:p>
            <a:r>
              <a:rPr lang="ru-RU" sz="1500" dirty="0">
                <a:solidFill>
                  <a:srgbClr val="00B050"/>
                </a:solidFill>
              </a:rPr>
              <a:t>Тогда, С – Т = 3П, В – М = 3П, Т – П = 7П, В – К = 6П, П + С + Т + В + К + М = 38П.</a:t>
            </a:r>
          </a:p>
          <a:p>
            <a:r>
              <a:rPr lang="ru-RU" sz="1500" dirty="0">
                <a:solidFill>
                  <a:srgbClr val="00B050"/>
                </a:solidFill>
              </a:rPr>
              <a:t>Из этих соотношений следует, что Т = 7П + П = 8П. Тогда С = 3П + 8П = 11П. </a:t>
            </a:r>
            <a:endParaRPr lang="ru-RU" sz="1500" dirty="0" smtClean="0">
              <a:solidFill>
                <a:srgbClr val="00B050"/>
              </a:solidFill>
            </a:endParaRPr>
          </a:p>
          <a:p>
            <a:r>
              <a:rPr lang="ru-RU" sz="1500" dirty="0" smtClean="0">
                <a:solidFill>
                  <a:srgbClr val="00B050"/>
                </a:solidFill>
              </a:rPr>
              <a:t>А </a:t>
            </a:r>
            <a:r>
              <a:rPr lang="ru-RU" sz="1500" dirty="0">
                <a:solidFill>
                  <a:srgbClr val="00B050"/>
                </a:solidFill>
              </a:rPr>
              <a:t>из соотношений В – М = 3П и В – К = 6П можно выразить: М = В – 3П и К = В – 6П. </a:t>
            </a:r>
          </a:p>
          <a:p>
            <a:r>
              <a:rPr lang="ru-RU" sz="1500" dirty="0" smtClean="0">
                <a:solidFill>
                  <a:srgbClr val="00B050"/>
                </a:solidFill>
              </a:rPr>
              <a:t>Составим </a:t>
            </a:r>
            <a:r>
              <a:rPr lang="ru-RU" sz="1500" dirty="0">
                <a:solidFill>
                  <a:srgbClr val="00B050"/>
                </a:solidFill>
              </a:rPr>
              <a:t>уравнение:</a:t>
            </a:r>
          </a:p>
          <a:p>
            <a:r>
              <a:rPr lang="ru-RU" sz="1500" dirty="0">
                <a:solidFill>
                  <a:srgbClr val="00B050"/>
                </a:solidFill>
              </a:rPr>
              <a:t>П + 11П + 8П + В + В – 6П + В – 3П = </a:t>
            </a:r>
            <a:r>
              <a:rPr lang="ru-RU" sz="1500" dirty="0" smtClean="0">
                <a:solidFill>
                  <a:srgbClr val="00B050"/>
                </a:solidFill>
              </a:rPr>
              <a:t>38П </a:t>
            </a:r>
            <a:r>
              <a:rPr lang="ru-RU" sz="1500" dirty="0" smtClean="0">
                <a:solidFill>
                  <a:srgbClr val="00B050"/>
                </a:solidFill>
                <a:sym typeface="Symbol" panose="05050102010706020507" pitchFamily="18" charset="2"/>
              </a:rPr>
              <a:t> </a:t>
            </a:r>
            <a:r>
              <a:rPr lang="ru-RU" sz="1500" dirty="0" smtClean="0">
                <a:solidFill>
                  <a:srgbClr val="00B050"/>
                </a:solidFill>
              </a:rPr>
              <a:t>3В </a:t>
            </a:r>
            <a:r>
              <a:rPr lang="ru-RU" sz="1500" dirty="0">
                <a:solidFill>
                  <a:srgbClr val="00B050"/>
                </a:solidFill>
              </a:rPr>
              <a:t>= </a:t>
            </a:r>
            <a:r>
              <a:rPr lang="ru-RU" sz="1500" dirty="0" smtClean="0">
                <a:solidFill>
                  <a:srgbClr val="00B050"/>
                </a:solidFill>
              </a:rPr>
              <a:t>27П </a:t>
            </a:r>
            <a:r>
              <a:rPr lang="ru-RU" sz="1500" dirty="0">
                <a:solidFill>
                  <a:srgbClr val="00B050"/>
                </a:solidFill>
                <a:sym typeface="Symbol" panose="05050102010706020507" pitchFamily="18" charset="2"/>
              </a:rPr>
              <a:t></a:t>
            </a:r>
            <a:r>
              <a:rPr lang="ru-RU" sz="1500" dirty="0" smtClean="0">
                <a:solidFill>
                  <a:srgbClr val="00B050"/>
                </a:solidFill>
              </a:rPr>
              <a:t> В </a:t>
            </a:r>
            <a:r>
              <a:rPr lang="ru-RU" sz="1500" dirty="0">
                <a:solidFill>
                  <a:srgbClr val="00B050"/>
                </a:solidFill>
              </a:rPr>
              <a:t>= 9П </a:t>
            </a:r>
            <a:r>
              <a:rPr lang="ru-RU" sz="1500" dirty="0" smtClean="0">
                <a:solidFill>
                  <a:srgbClr val="00B050"/>
                </a:solidFill>
                <a:sym typeface="Symbol" panose="05050102010706020507" pitchFamily="18" charset="2"/>
              </a:rPr>
              <a:t> </a:t>
            </a:r>
            <a:r>
              <a:rPr lang="ru-RU" sz="1500" dirty="0" smtClean="0">
                <a:solidFill>
                  <a:srgbClr val="00B050"/>
                </a:solidFill>
              </a:rPr>
              <a:t>М </a:t>
            </a:r>
            <a:r>
              <a:rPr lang="ru-RU" sz="1500" dirty="0">
                <a:solidFill>
                  <a:srgbClr val="00B050"/>
                </a:solidFill>
              </a:rPr>
              <a:t>= 9П – 3П = </a:t>
            </a:r>
            <a:r>
              <a:rPr lang="ru-RU" sz="1500" dirty="0" smtClean="0">
                <a:solidFill>
                  <a:srgbClr val="00B050"/>
                </a:solidFill>
              </a:rPr>
              <a:t>6П</a:t>
            </a:r>
            <a:r>
              <a:rPr lang="ru-RU" sz="1500" dirty="0">
                <a:solidFill>
                  <a:srgbClr val="00B050"/>
                </a:solidFill>
                <a:sym typeface="Symbol" panose="05050102010706020507" pitchFamily="18" charset="2"/>
              </a:rPr>
              <a:t> </a:t>
            </a:r>
            <a:endParaRPr lang="ru-RU" sz="1500" dirty="0">
              <a:solidFill>
                <a:srgbClr val="00B050"/>
              </a:solidFill>
            </a:endParaRPr>
          </a:p>
          <a:p>
            <a:r>
              <a:rPr lang="ru-RU" sz="1500" dirty="0">
                <a:solidFill>
                  <a:srgbClr val="00B050"/>
                </a:solidFill>
                <a:sym typeface="Symbol" panose="05050102010706020507" pitchFamily="18" charset="2"/>
              </a:rPr>
              <a:t> </a:t>
            </a:r>
            <a:r>
              <a:rPr lang="ru-RU" sz="1500" dirty="0" smtClean="0">
                <a:solidFill>
                  <a:srgbClr val="00B050"/>
                </a:solidFill>
              </a:rPr>
              <a:t>К </a:t>
            </a:r>
            <a:r>
              <a:rPr lang="ru-RU" sz="1500" dirty="0">
                <a:solidFill>
                  <a:srgbClr val="00B050"/>
                </a:solidFill>
              </a:rPr>
              <a:t>= 9П – 6П = </a:t>
            </a:r>
            <a:r>
              <a:rPr lang="ru-RU" sz="1500" dirty="0" smtClean="0">
                <a:solidFill>
                  <a:srgbClr val="00B050"/>
                </a:solidFill>
              </a:rPr>
              <a:t>3П.</a:t>
            </a:r>
            <a:endParaRPr lang="ru-RU" sz="1500" dirty="0">
              <a:solidFill>
                <a:srgbClr val="00B05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780" y="724376"/>
            <a:ext cx="1941671" cy="441912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8774" y="946904"/>
            <a:ext cx="8420677" cy="1769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500" b="1" i="1" dirty="0" smtClean="0"/>
              <a:t>Задача 5: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500" dirty="0"/>
              <a:t>На лесной поляне собрались друзья: Попугай (П), </a:t>
            </a:r>
            <a:r>
              <a:rPr lang="ru-RU" sz="1500" dirty="0" smtClean="0"/>
              <a:t>Удав </a:t>
            </a:r>
            <a:r>
              <a:rPr lang="ru-RU" sz="1500" dirty="0"/>
              <a:t>(У), Слонёнок (С), Телёнок (Т), Котёнок (К), </a:t>
            </a:r>
            <a:r>
              <a:rPr lang="ru-RU" sz="1500" dirty="0" smtClean="0"/>
              <a:t>Мартышка </a:t>
            </a:r>
            <a:r>
              <a:rPr lang="ru-RU" sz="1500" dirty="0"/>
              <a:t>(М) и Верблюжонок (В). Попугай начал всех мерить. Оказалось, что Слонёнок длиннее Телёнка на </a:t>
            </a:r>
            <a:r>
              <a:rPr lang="ru-RU" sz="1500" dirty="0" smtClean="0"/>
              <a:t>3 </a:t>
            </a:r>
            <a:r>
              <a:rPr lang="ru-RU" sz="1500" dirty="0"/>
              <a:t>попугая, Верблюжонок длиннее Мартышки тоже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на </a:t>
            </a:r>
            <a:r>
              <a:rPr lang="ru-RU" sz="1500" dirty="0"/>
              <a:t>3 попугая, Телёнок длиннее Попугая на 7 попугаев, Верблюжонок длиннее Котёнка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на </a:t>
            </a:r>
            <a:r>
              <a:rPr lang="ru-RU" sz="1500" dirty="0"/>
              <a:t>6 попугаев, </a:t>
            </a:r>
            <a:r>
              <a:rPr lang="ru-RU" sz="1500" dirty="0" smtClean="0"/>
              <a:t>а </a:t>
            </a:r>
            <a:r>
              <a:rPr lang="ru-RU" sz="1500" dirty="0"/>
              <a:t>все они укладываются на Удаве, длина которого 38 попугаев. Выразите длины друзей (Слонёнка, Телёнка, Котёнка, Мартышки и Верблюжонка) в попугаях.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28699" y="4452405"/>
            <a:ext cx="7750751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500" dirty="0">
                <a:solidFill>
                  <a:srgbClr val="00B050"/>
                </a:solidFill>
              </a:rPr>
              <a:t>Котёнок = 3 </a:t>
            </a:r>
            <a:r>
              <a:rPr lang="ru-RU" sz="1500" dirty="0" smtClean="0">
                <a:solidFill>
                  <a:srgbClr val="00B050"/>
                </a:solidFill>
              </a:rPr>
              <a:t>попугаям</a:t>
            </a:r>
            <a:r>
              <a:rPr lang="ru-RU" sz="1500" dirty="0">
                <a:solidFill>
                  <a:srgbClr val="00B050"/>
                </a:solidFill>
              </a:rPr>
              <a:t>; Мартышка = 6 </a:t>
            </a:r>
            <a:r>
              <a:rPr lang="ru-RU" sz="1500" dirty="0" smtClean="0">
                <a:solidFill>
                  <a:srgbClr val="00B050"/>
                </a:solidFill>
              </a:rPr>
              <a:t>попугаям</a:t>
            </a:r>
            <a:r>
              <a:rPr lang="ru-RU" sz="1500" dirty="0">
                <a:solidFill>
                  <a:srgbClr val="00B050"/>
                </a:solidFill>
              </a:rPr>
              <a:t>; Слонёнок = 11 </a:t>
            </a:r>
            <a:r>
              <a:rPr lang="ru-RU" sz="1500" dirty="0" smtClean="0">
                <a:solidFill>
                  <a:srgbClr val="00B050"/>
                </a:solidFill>
              </a:rPr>
              <a:t>попугаям</a:t>
            </a:r>
            <a:r>
              <a:rPr lang="ru-RU" sz="1500" dirty="0">
                <a:solidFill>
                  <a:srgbClr val="00B050"/>
                </a:solidFill>
              </a:rPr>
              <a:t>; </a:t>
            </a:r>
            <a:r>
              <a:rPr lang="ru-RU" sz="1500" dirty="0" smtClean="0">
                <a:solidFill>
                  <a:srgbClr val="00B050"/>
                </a:solidFill>
              </a:rPr>
              <a:t/>
            </a:r>
            <a:br>
              <a:rPr lang="ru-RU" sz="1500" dirty="0" smtClean="0">
                <a:solidFill>
                  <a:srgbClr val="00B050"/>
                </a:solidFill>
              </a:rPr>
            </a:br>
            <a:r>
              <a:rPr lang="ru-RU" sz="1500" dirty="0" smtClean="0">
                <a:solidFill>
                  <a:srgbClr val="00B050"/>
                </a:solidFill>
              </a:rPr>
              <a:t>Телёнок </a:t>
            </a:r>
            <a:r>
              <a:rPr lang="ru-RU" sz="1500" dirty="0">
                <a:solidFill>
                  <a:srgbClr val="00B050"/>
                </a:solidFill>
              </a:rPr>
              <a:t>= 8 </a:t>
            </a:r>
            <a:r>
              <a:rPr lang="ru-RU" sz="1500" dirty="0" smtClean="0">
                <a:solidFill>
                  <a:srgbClr val="00B050"/>
                </a:solidFill>
              </a:rPr>
              <a:t>попугаям</a:t>
            </a:r>
            <a:r>
              <a:rPr lang="ru-RU" sz="1500" dirty="0">
                <a:solidFill>
                  <a:srgbClr val="00B050"/>
                </a:solidFill>
              </a:rPr>
              <a:t>; Верблюжонок = 9 </a:t>
            </a:r>
            <a:r>
              <a:rPr lang="ru-RU" sz="1500" dirty="0" smtClean="0">
                <a:solidFill>
                  <a:srgbClr val="00B050"/>
                </a:solidFill>
              </a:rPr>
              <a:t>попугаям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0" y="4396812"/>
            <a:ext cx="511432" cy="4957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734400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70770" y="1946625"/>
            <a:ext cx="3802462" cy="1250251"/>
          </a:xfrm>
          <a:prstGeom prst="rect">
            <a:avLst/>
          </a:prstGeom>
          <a:noFill/>
          <a:ln w="25400">
            <a:solidFill>
              <a:schemeClr val="bg1">
                <a:alpha val="97000"/>
              </a:schemeClr>
            </a:solidFill>
          </a:ln>
        </p:spPr>
        <p:txBody>
          <a:bodyPr wrap="none" lIns="720000" tIns="360000" rIns="720000" bIns="360000" rtlCol="0">
            <a:spAutoFit/>
          </a:bodyPr>
          <a:lstStyle/>
          <a:p>
            <a:pPr algn="ctr"/>
            <a:r>
              <a:rPr lang="ru-RU" sz="3400" dirty="0" smtClean="0">
                <a:solidFill>
                  <a:schemeClr val="bg1"/>
                </a:solidFill>
                <a:latin typeface="+mj-lt"/>
              </a:rPr>
              <a:t>Кроссворд</a:t>
            </a:r>
            <a:endParaRPr lang="ru-RU" sz="3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367" y="1002982"/>
            <a:ext cx="2481739" cy="41405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6514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95602266"/>
              </p:ext>
            </p:extLst>
          </p:nvPr>
        </p:nvGraphicFramePr>
        <p:xfrm>
          <a:off x="4177225" y="1019576"/>
          <a:ext cx="4608000" cy="288918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</a:tblGrid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4</a:t>
                      </a:r>
                      <a:endParaRPr lang="ru-RU" sz="1200" dirty="0" smtClean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8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B050"/>
                          </a:solidFill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864310" y="3622578"/>
            <a:ext cx="3369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00B050"/>
                </a:solidFill>
                <a:latin typeface="+mj-lt"/>
              </a:rPr>
              <a:t>10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8775" y="2070589"/>
            <a:ext cx="40338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800" dirty="0" smtClean="0">
                <a:solidFill>
                  <a:srgbClr val="00B050"/>
                </a:solidFill>
              </a:rPr>
              <a:t>1</a:t>
            </a:r>
            <a:r>
              <a:rPr lang="ru-RU" sz="1800" dirty="0">
                <a:solidFill>
                  <a:srgbClr val="00B050"/>
                </a:solidFill>
              </a:rPr>
              <a:t>.</a:t>
            </a:r>
            <a:r>
              <a:rPr lang="ru-RU" sz="1800" dirty="0"/>
              <a:t> Находится под дробной чертой и </a:t>
            </a:r>
            <a:r>
              <a:rPr lang="ru-RU" sz="1800" dirty="0" smtClean="0"/>
              <a:t>показывает, </a:t>
            </a:r>
            <a:r>
              <a:rPr lang="ru-RU" sz="1800" dirty="0"/>
              <a:t>на сколько частей разделено целое.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8775" y="1669754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/>
              <a:t>Вопрос: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8775" y="952717"/>
            <a:ext cx="40338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Разгадайте </a:t>
            </a:r>
            <a:r>
              <a:rPr lang="ru-RU" sz="1800" dirty="0" smtClean="0"/>
              <a:t>кроссворд. </a:t>
            </a:r>
          </a:p>
          <a:p>
            <a:r>
              <a:rPr lang="ru-RU" sz="1800" dirty="0" smtClean="0"/>
              <a:t>Какое слово является ключевым? </a:t>
            </a:r>
            <a:endParaRPr lang="ru-RU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5602104" y="1010610"/>
            <a:ext cx="29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З</a:t>
            </a:r>
            <a:endParaRPr lang="ru-RU" sz="14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87369" y="1010609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Н</a:t>
            </a:r>
            <a:endParaRPr lang="ru-RU" sz="14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2634" y="1010609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46942" y="1010608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М</a:t>
            </a:r>
            <a:endParaRPr lang="ru-RU" sz="14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71142" y="1010608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Е</a:t>
            </a:r>
            <a:endParaRPr lang="ru-RU" sz="1400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56674" y="1010608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Н</a:t>
            </a:r>
            <a:endParaRPr lang="ru-RU" sz="1400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51887" y="1010607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31702" y="1010606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Т</a:t>
            </a:r>
            <a:endParaRPr lang="ru-RU" sz="1400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19939" y="1010606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Е</a:t>
            </a:r>
            <a:endParaRPr lang="ru-RU" sz="1400" dirty="0">
              <a:latin typeface="+mj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8775" y="288000"/>
            <a:ext cx="2348400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Кроссворд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02118" y="1009117"/>
            <a:ext cx="317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Л</a:t>
            </a:r>
            <a:endParaRPr lang="ru-RU" sz="1400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85714" y="1010610"/>
            <a:ext cx="311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Ь</a:t>
            </a:r>
            <a:endParaRPr lang="ru-RU" sz="14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3883108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38226687"/>
              </p:ext>
            </p:extLst>
          </p:nvPr>
        </p:nvGraphicFramePr>
        <p:xfrm>
          <a:off x="4177225" y="1019576"/>
          <a:ext cx="4608000" cy="288918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</a:tblGrid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4</a:t>
                      </a:r>
                      <a:endParaRPr lang="ru-RU" sz="1200" dirty="0" smtClean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8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B050"/>
                          </a:solidFill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" name="Прямоугольник 45"/>
          <p:cNvSpPr/>
          <p:nvPr/>
        </p:nvSpPr>
        <p:spPr>
          <a:xfrm>
            <a:off x="5864310" y="3622578"/>
            <a:ext cx="3369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00B050"/>
                </a:solidFill>
                <a:latin typeface="+mj-lt"/>
              </a:rPr>
              <a:t>10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8775" y="2070589"/>
            <a:ext cx="40338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800" dirty="0" smtClean="0">
                <a:solidFill>
                  <a:srgbClr val="00B050"/>
                </a:solidFill>
              </a:rPr>
              <a:t>2</a:t>
            </a:r>
            <a:r>
              <a:rPr lang="ru-RU" sz="1800" dirty="0">
                <a:solidFill>
                  <a:srgbClr val="00B050"/>
                </a:solidFill>
              </a:rPr>
              <a:t>. </a:t>
            </a:r>
            <a:r>
              <a:rPr lang="ru-RU" sz="1800" dirty="0"/>
              <a:t>Отрезок, соединяющий центр окружности с какой-либо точкой этой окружности.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8775" y="1669754"/>
            <a:ext cx="1064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/>
              <a:t>Вопрос: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8775" y="952717"/>
            <a:ext cx="40338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Разгадайте </a:t>
            </a:r>
            <a:r>
              <a:rPr lang="ru-RU" sz="1800" dirty="0" smtClean="0"/>
              <a:t>кроссворд. </a:t>
            </a:r>
          </a:p>
          <a:p>
            <a:r>
              <a:rPr lang="ru-RU" sz="1800" dirty="0" smtClean="0"/>
              <a:t>Какое слово является ключевым? </a:t>
            </a:r>
            <a:endParaRPr lang="ru-RU" sz="1800" dirty="0"/>
          </a:p>
        </p:txBody>
      </p:sp>
      <p:sp>
        <p:nvSpPr>
          <p:cNvPr id="36" name="TextBox 35"/>
          <p:cNvSpPr txBox="1"/>
          <p:nvPr/>
        </p:nvSpPr>
        <p:spPr>
          <a:xfrm>
            <a:off x="6197570" y="1292295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Р</a:t>
            </a:r>
            <a:endParaRPr lang="ru-RU" sz="1400" dirty="0"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64363" y="1292294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49628" y="1292294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Д</a:t>
            </a:r>
            <a:endParaRPr lang="ru-RU" sz="1400" dirty="0"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51102" y="1292293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И</a:t>
            </a:r>
            <a:endParaRPr lang="ru-RU" sz="1400" dirty="0"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38900" y="1292293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У</a:t>
            </a:r>
            <a:endParaRPr lang="ru-RU" sz="1400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33668" y="1292293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С</a:t>
            </a:r>
            <a:endParaRPr lang="ru-RU" sz="1400" dirty="0">
              <a:latin typeface="+mj-lt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58775" y="288000"/>
            <a:ext cx="2348400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Кроссворд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02104" y="1010610"/>
            <a:ext cx="29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З</a:t>
            </a:r>
            <a:endParaRPr lang="ru-RU" sz="1400" dirty="0">
              <a:latin typeface="+mj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887369" y="1010609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Н</a:t>
            </a:r>
            <a:endParaRPr lang="ru-RU" sz="1400" dirty="0">
              <a:latin typeface="+mj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72634" y="1010609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446942" y="1010608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М</a:t>
            </a:r>
            <a:endParaRPr lang="ru-RU" sz="1400" dirty="0"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771142" y="1010608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Е</a:t>
            </a:r>
            <a:endParaRPr lang="ru-RU" sz="1400" dirty="0"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056674" y="1010608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Н</a:t>
            </a:r>
            <a:endParaRPr lang="ru-RU" sz="1400" dirty="0"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351887" y="1010607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631702" y="1010606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Т</a:t>
            </a:r>
            <a:endParaRPr lang="ru-RU" sz="1400" dirty="0">
              <a:latin typeface="+mj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919939" y="1010606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Е</a:t>
            </a:r>
            <a:endParaRPr lang="ru-RU" sz="1400" dirty="0"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02118" y="1009117"/>
            <a:ext cx="317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Л</a:t>
            </a:r>
            <a:endParaRPr lang="ru-RU" sz="1400" dirty="0">
              <a:latin typeface="+mj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485714" y="1010610"/>
            <a:ext cx="311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Ь</a:t>
            </a:r>
            <a:endParaRPr lang="ru-RU" sz="14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87388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09093684"/>
              </p:ext>
            </p:extLst>
          </p:nvPr>
        </p:nvGraphicFramePr>
        <p:xfrm>
          <a:off x="4177225" y="1019576"/>
          <a:ext cx="4608000" cy="288918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</a:tblGrid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4</a:t>
                      </a:r>
                      <a:endParaRPr lang="ru-RU" sz="1200" dirty="0" smtClean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8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B050"/>
                          </a:solidFill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5864310" y="3622578"/>
            <a:ext cx="3369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00B050"/>
                </a:solidFill>
                <a:latin typeface="+mj-lt"/>
              </a:rPr>
              <a:t>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97570" y="1292295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Р</a:t>
            </a:r>
            <a:endParaRPr lang="ru-RU" sz="1400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64363" y="1292294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49628" y="1292294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Д</a:t>
            </a:r>
            <a:endParaRPr lang="ru-RU" sz="1400" dirty="0"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51102" y="1292293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И</a:t>
            </a:r>
            <a:endParaRPr lang="ru-RU" sz="1400" dirty="0"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38900" y="1292293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У</a:t>
            </a:r>
            <a:endParaRPr lang="ru-RU" sz="1400" dirty="0"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33668" y="1292293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С</a:t>
            </a:r>
            <a:endParaRPr lang="ru-RU" sz="1400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02104" y="1010610"/>
            <a:ext cx="29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З</a:t>
            </a:r>
            <a:endParaRPr lang="ru-RU" sz="1400" dirty="0"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87369" y="1010609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Н</a:t>
            </a:r>
            <a:endParaRPr lang="ru-RU" sz="1400" dirty="0"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72634" y="1010609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46942" y="1010608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М</a:t>
            </a:r>
            <a:endParaRPr lang="ru-RU" sz="1400" dirty="0"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771142" y="1010608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Е</a:t>
            </a:r>
            <a:endParaRPr lang="ru-RU" sz="1400" dirty="0">
              <a:latin typeface="+mj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056674" y="1010608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Н</a:t>
            </a:r>
            <a:endParaRPr lang="ru-RU" sz="1400" dirty="0">
              <a:latin typeface="+mj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351887" y="1010607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631702" y="1010606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Т</a:t>
            </a:r>
            <a:endParaRPr lang="ru-RU" sz="1400" dirty="0">
              <a:latin typeface="+mj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919939" y="1010606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Е</a:t>
            </a:r>
            <a:endParaRPr lang="ru-RU" sz="1400" dirty="0">
              <a:latin typeface="+mj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202118" y="1009117"/>
            <a:ext cx="317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Л</a:t>
            </a:r>
            <a:endParaRPr lang="ru-RU" sz="1400" dirty="0">
              <a:latin typeface="+mj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485714" y="1010610"/>
            <a:ext cx="311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Ь</a:t>
            </a:r>
            <a:endParaRPr lang="ru-RU" sz="1400" dirty="0">
              <a:latin typeface="+mj-lt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58775" y="2070589"/>
            <a:ext cx="40338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800" dirty="0" smtClean="0">
                <a:solidFill>
                  <a:srgbClr val="00B050"/>
                </a:solidFill>
              </a:rPr>
              <a:t>3</a:t>
            </a:r>
            <a:r>
              <a:rPr lang="ru-RU" sz="1800" dirty="0">
                <a:solidFill>
                  <a:srgbClr val="00B050"/>
                </a:solidFill>
              </a:rPr>
              <a:t>. </a:t>
            </a:r>
            <a:r>
              <a:rPr lang="ru-RU" sz="1800" dirty="0"/>
              <a:t>Прямоугольник с равными сторонами.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58775" y="1669754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/>
              <a:t>Вопрос: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58775" y="952717"/>
            <a:ext cx="40338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Разгадайте </a:t>
            </a:r>
            <a:r>
              <a:rPr lang="ru-RU" sz="1800" dirty="0" smtClean="0"/>
              <a:t>кроссворд. </a:t>
            </a:r>
          </a:p>
          <a:p>
            <a:r>
              <a:rPr lang="ru-RU" sz="1800" dirty="0" smtClean="0"/>
              <a:t>Какое слово является ключевым? </a:t>
            </a:r>
            <a:endParaRPr lang="ru-RU" sz="1800" dirty="0"/>
          </a:p>
        </p:txBody>
      </p:sp>
      <p:sp>
        <p:nvSpPr>
          <p:cNvPr id="63" name="TextBox 62"/>
          <p:cNvSpPr txBox="1"/>
          <p:nvPr/>
        </p:nvSpPr>
        <p:spPr>
          <a:xfrm>
            <a:off x="4729986" y="1582142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К</a:t>
            </a:r>
            <a:endParaRPr lang="ru-RU" sz="1400" dirty="0">
              <a:latin typeface="+mj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015251" y="1582141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В</a:t>
            </a:r>
            <a:endParaRPr lang="ru-RU" sz="1400" dirty="0">
              <a:latin typeface="+mj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300516" y="1582141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611226" y="1582140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Д</a:t>
            </a:r>
            <a:endParaRPr lang="ru-RU" sz="1400" dirty="0">
              <a:latin typeface="+mj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899024" y="1582140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Р</a:t>
            </a:r>
            <a:endParaRPr lang="ru-RU" sz="1400" dirty="0">
              <a:latin typeface="+mj-lt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58775" y="288000"/>
            <a:ext cx="2348400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Кроссворд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180649" y="1583223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464363" y="1581734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Т</a:t>
            </a:r>
            <a:endParaRPr lang="ru-RU" sz="14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38432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3" grpId="0"/>
      <p:bldP spid="64" grpId="0"/>
      <p:bldP spid="65" grpId="0"/>
      <p:bldP spid="66" grpId="0"/>
      <p:bldP spid="67" grpId="0"/>
      <p:bldP spid="74" grpId="0"/>
      <p:bldP spid="75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Таблица 3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64803890"/>
              </p:ext>
            </p:extLst>
          </p:nvPr>
        </p:nvGraphicFramePr>
        <p:xfrm>
          <a:off x="4177225" y="1019576"/>
          <a:ext cx="4608000" cy="288918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</a:tblGrid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4</a:t>
                      </a:r>
                      <a:endParaRPr lang="ru-RU" sz="1200" dirty="0" smtClean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8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B050"/>
                          </a:solidFill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Прямоугольник 40"/>
          <p:cNvSpPr/>
          <p:nvPr/>
        </p:nvSpPr>
        <p:spPr>
          <a:xfrm>
            <a:off x="5864310" y="3622578"/>
            <a:ext cx="3369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00B050"/>
                </a:solidFill>
                <a:latin typeface="+mj-lt"/>
              </a:rPr>
              <a:t>10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197570" y="1292295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Р</a:t>
            </a:r>
            <a:endParaRPr lang="ru-RU" sz="1400" dirty="0"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64363" y="1292294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49628" y="1292294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Д</a:t>
            </a:r>
            <a:endParaRPr lang="ru-RU" sz="1400" dirty="0">
              <a:latin typeface="+mj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051102" y="1292293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И</a:t>
            </a:r>
            <a:endParaRPr lang="ru-RU" sz="1400" dirty="0">
              <a:latin typeface="+mj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338900" y="1292293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У</a:t>
            </a:r>
            <a:endParaRPr lang="ru-RU" sz="1400" dirty="0">
              <a:latin typeface="+mj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633668" y="1292293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С</a:t>
            </a:r>
            <a:endParaRPr lang="ru-RU" sz="1400" dirty="0">
              <a:latin typeface="+mj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602104" y="1010610"/>
            <a:ext cx="29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З</a:t>
            </a:r>
            <a:endParaRPr lang="ru-RU" sz="1400" dirty="0">
              <a:latin typeface="+mj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887369" y="1010609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Н</a:t>
            </a:r>
            <a:endParaRPr lang="ru-RU" sz="1400" dirty="0">
              <a:latin typeface="+mj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172634" y="1010609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446942" y="1010608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М</a:t>
            </a:r>
            <a:endParaRPr lang="ru-RU" sz="1400" dirty="0">
              <a:latin typeface="+mj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771142" y="1010608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Е</a:t>
            </a:r>
            <a:endParaRPr lang="ru-RU" sz="1400" dirty="0">
              <a:latin typeface="+mj-l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056674" y="1010608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Н</a:t>
            </a:r>
            <a:endParaRPr lang="ru-RU" sz="1400" dirty="0">
              <a:latin typeface="+mj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351887" y="1010607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631702" y="1010606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Т</a:t>
            </a:r>
            <a:endParaRPr lang="ru-RU" sz="1400" dirty="0">
              <a:latin typeface="+mj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919939" y="1010606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Е</a:t>
            </a:r>
            <a:endParaRPr lang="ru-RU" sz="1400" dirty="0">
              <a:latin typeface="+mj-l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202118" y="1009117"/>
            <a:ext cx="317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Л</a:t>
            </a:r>
            <a:endParaRPr lang="ru-RU" sz="1400" dirty="0">
              <a:latin typeface="+mj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485714" y="1010610"/>
            <a:ext cx="311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Ь</a:t>
            </a:r>
            <a:endParaRPr lang="ru-RU" sz="1400" dirty="0">
              <a:latin typeface="+mj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729986" y="1582142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К</a:t>
            </a:r>
            <a:endParaRPr lang="ru-RU" sz="1400" dirty="0">
              <a:latin typeface="+mj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015251" y="1582141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В</a:t>
            </a:r>
            <a:endParaRPr lang="ru-RU" sz="1400" dirty="0">
              <a:latin typeface="+mj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300516" y="1582141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611226" y="1582140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Д</a:t>
            </a:r>
            <a:endParaRPr lang="ru-RU" sz="1400" dirty="0">
              <a:latin typeface="+mj-lt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899024" y="1582140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Р</a:t>
            </a:r>
            <a:endParaRPr lang="ru-RU" sz="1400" dirty="0"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180649" y="1583223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464363" y="1581734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Т</a:t>
            </a:r>
            <a:endParaRPr lang="ru-RU" sz="1400" dirty="0">
              <a:latin typeface="+mj-lt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8775" y="2070589"/>
            <a:ext cx="40338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800" dirty="0" smtClean="0">
                <a:solidFill>
                  <a:srgbClr val="00B050"/>
                </a:solidFill>
              </a:rPr>
              <a:t>4</a:t>
            </a:r>
            <a:r>
              <a:rPr lang="ru-RU" sz="1800" dirty="0">
                <a:solidFill>
                  <a:srgbClr val="00B050"/>
                </a:solidFill>
              </a:rPr>
              <a:t>.</a:t>
            </a:r>
            <a:r>
              <a:rPr lang="ru-RU" sz="1800" dirty="0"/>
              <a:t> Тело, представление о котором дают спичечный коробок, холодильник, шкаф и другие похожие предметы (оно имеет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6 </a:t>
            </a:r>
            <a:r>
              <a:rPr lang="ru-RU" sz="1800" dirty="0"/>
              <a:t>граней, 12 рёбер и 8 вершин).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8775" y="1669754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/>
              <a:t>Вопрос: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8775" y="952717"/>
            <a:ext cx="40338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Разгадайте </a:t>
            </a:r>
            <a:r>
              <a:rPr lang="ru-RU" sz="1800" dirty="0" smtClean="0"/>
              <a:t>кроссворд. </a:t>
            </a:r>
          </a:p>
          <a:p>
            <a:r>
              <a:rPr lang="ru-RU" sz="1800" dirty="0" smtClean="0"/>
              <a:t>Какое слово является ключевым? </a:t>
            </a:r>
            <a:endParaRPr lang="ru-RU" sz="1800" dirty="0"/>
          </a:p>
        </p:txBody>
      </p:sp>
      <p:sp>
        <p:nvSpPr>
          <p:cNvPr id="63" name="TextBox 62"/>
          <p:cNvSpPr txBox="1"/>
          <p:nvPr/>
        </p:nvSpPr>
        <p:spPr>
          <a:xfrm>
            <a:off x="4737761" y="1872790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П</a:t>
            </a:r>
            <a:endParaRPr lang="ru-RU" sz="1400" dirty="0">
              <a:latin typeface="+mj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023026" y="1872789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308291" y="1872789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Р</a:t>
            </a:r>
            <a:endParaRPr lang="ru-RU" sz="1400" dirty="0">
              <a:latin typeface="+mj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619001" y="1872788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906799" y="1872788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Л</a:t>
            </a:r>
            <a:endParaRPr lang="ru-RU" sz="1400" dirty="0">
              <a:latin typeface="+mj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192331" y="1872788"/>
            <a:ext cx="317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Л</a:t>
            </a:r>
            <a:endParaRPr lang="ru-RU" sz="1400" dirty="0">
              <a:latin typeface="+mj-lt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58775" y="288000"/>
            <a:ext cx="2348400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Кроссворд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464363" y="1867464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Е</a:t>
            </a:r>
            <a:endParaRPr lang="ru-RU" sz="1400" dirty="0">
              <a:latin typeface="+mj-lt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749628" y="1872787"/>
            <a:ext cx="317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Л</a:t>
            </a:r>
            <a:endParaRPr lang="ru-RU" sz="1400" dirty="0">
              <a:latin typeface="+mj-lt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059078" y="1872790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Е</a:t>
            </a:r>
            <a:endParaRPr lang="ru-RU" sz="1400" dirty="0">
              <a:latin typeface="+mj-lt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341304" y="1872790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П</a:t>
            </a:r>
            <a:endParaRPr lang="ru-RU" sz="1400" dirty="0">
              <a:latin typeface="+mj-l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618878" y="1867463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И</a:t>
            </a:r>
            <a:endParaRPr lang="ru-RU" sz="1400" dirty="0">
              <a:latin typeface="+mj-lt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907917" y="1872604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П</a:t>
            </a:r>
            <a:endParaRPr lang="ru-RU" sz="1400" dirty="0">
              <a:latin typeface="+mj-lt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199714" y="1867464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Е</a:t>
            </a:r>
            <a:endParaRPr lang="ru-RU" sz="1400" dirty="0">
              <a:latin typeface="+mj-lt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480104" y="1872603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Д</a:t>
            </a:r>
            <a:endParaRPr lang="ru-RU" sz="14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14156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3" grpId="0"/>
      <p:bldP spid="64" grpId="0"/>
      <p:bldP spid="65" grpId="0"/>
      <p:bldP spid="66" grpId="0"/>
      <p:bldP spid="67" grpId="0"/>
      <p:bldP spid="68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" name="Таблица 1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33032735"/>
              </p:ext>
            </p:extLst>
          </p:nvPr>
        </p:nvGraphicFramePr>
        <p:xfrm>
          <a:off x="4177225" y="1019576"/>
          <a:ext cx="4608000" cy="288918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</a:tblGrid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4</a:t>
                      </a:r>
                      <a:endParaRPr lang="ru-RU" sz="1200" dirty="0" smtClean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8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B050"/>
                          </a:solidFill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5" name="Прямоугольник 114"/>
          <p:cNvSpPr/>
          <p:nvPr/>
        </p:nvSpPr>
        <p:spPr>
          <a:xfrm>
            <a:off x="5864310" y="3622578"/>
            <a:ext cx="3369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00B050"/>
                </a:solidFill>
                <a:latin typeface="+mj-lt"/>
              </a:rPr>
              <a:t>10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197570" y="1292295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Р</a:t>
            </a:r>
            <a:endParaRPr lang="ru-RU" sz="1400" dirty="0">
              <a:latin typeface="+mj-lt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464363" y="1292294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749628" y="1292294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Д</a:t>
            </a:r>
            <a:endParaRPr lang="ru-RU" sz="1400" dirty="0">
              <a:latin typeface="+mj-lt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7051102" y="1292293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И</a:t>
            </a:r>
            <a:endParaRPr lang="ru-RU" sz="1400" dirty="0">
              <a:latin typeface="+mj-lt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338900" y="1292293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У</a:t>
            </a:r>
            <a:endParaRPr lang="ru-RU" sz="1400" dirty="0">
              <a:latin typeface="+mj-lt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7633668" y="1292293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С</a:t>
            </a:r>
            <a:endParaRPr lang="ru-RU" sz="1400" dirty="0">
              <a:latin typeface="+mj-lt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602104" y="1010610"/>
            <a:ext cx="29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З</a:t>
            </a:r>
            <a:endParaRPr lang="ru-RU" sz="1400" dirty="0">
              <a:latin typeface="+mj-lt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887369" y="1010609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Н</a:t>
            </a:r>
            <a:endParaRPr lang="ru-RU" sz="1400" dirty="0">
              <a:latin typeface="+mj-lt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6172634" y="1010609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446942" y="1010608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М</a:t>
            </a:r>
            <a:endParaRPr lang="ru-RU" sz="1400" dirty="0">
              <a:latin typeface="+mj-lt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6771142" y="1010608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Е</a:t>
            </a:r>
            <a:endParaRPr lang="ru-RU" sz="1400" dirty="0">
              <a:latin typeface="+mj-lt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056674" y="1010608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Н</a:t>
            </a:r>
            <a:endParaRPr lang="ru-RU" sz="1400" dirty="0">
              <a:latin typeface="+mj-lt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7351887" y="1010607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7631702" y="1010606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Т</a:t>
            </a:r>
            <a:endParaRPr lang="ru-RU" sz="1400" dirty="0">
              <a:latin typeface="+mj-lt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7919939" y="1010606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Е</a:t>
            </a:r>
            <a:endParaRPr lang="ru-RU" sz="1400" dirty="0">
              <a:latin typeface="+mj-lt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8202118" y="1009117"/>
            <a:ext cx="317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Л</a:t>
            </a:r>
            <a:endParaRPr lang="ru-RU" sz="1400" dirty="0">
              <a:latin typeface="+mj-lt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8485714" y="1010610"/>
            <a:ext cx="311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Ь</a:t>
            </a:r>
            <a:endParaRPr lang="ru-RU" sz="1400" dirty="0">
              <a:latin typeface="+mj-lt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4729986" y="1582142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К</a:t>
            </a:r>
            <a:endParaRPr lang="ru-RU" sz="1400" dirty="0">
              <a:latin typeface="+mj-lt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015251" y="1582141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В</a:t>
            </a:r>
            <a:endParaRPr lang="ru-RU" sz="1400" dirty="0">
              <a:latin typeface="+mj-lt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5300516" y="1582141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5611226" y="1582140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Д</a:t>
            </a:r>
            <a:endParaRPr lang="ru-RU" sz="1400" dirty="0">
              <a:latin typeface="+mj-lt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5899024" y="1582140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Р</a:t>
            </a:r>
            <a:endParaRPr lang="ru-RU" sz="1400" dirty="0">
              <a:latin typeface="+mj-lt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6180649" y="1583223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6464363" y="1581734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Т</a:t>
            </a:r>
            <a:endParaRPr lang="ru-RU" sz="1400" dirty="0">
              <a:latin typeface="+mj-lt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4737761" y="1872790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П</a:t>
            </a:r>
            <a:endParaRPr lang="ru-RU" sz="1400" dirty="0">
              <a:latin typeface="+mj-lt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5023026" y="1872789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5308291" y="1872789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Р</a:t>
            </a:r>
            <a:endParaRPr lang="ru-RU" sz="1400" dirty="0">
              <a:latin typeface="+mj-lt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5619001" y="1872788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5906799" y="1872788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Л</a:t>
            </a:r>
            <a:endParaRPr lang="ru-RU" sz="1400" dirty="0">
              <a:latin typeface="+mj-lt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6192331" y="1872788"/>
            <a:ext cx="317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Л</a:t>
            </a:r>
            <a:endParaRPr lang="ru-RU" sz="1400" dirty="0">
              <a:latin typeface="+mj-lt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6464363" y="1867464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Е</a:t>
            </a:r>
            <a:endParaRPr lang="ru-RU" sz="1400" dirty="0">
              <a:latin typeface="+mj-lt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6749628" y="1872787"/>
            <a:ext cx="317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Л</a:t>
            </a:r>
            <a:endParaRPr lang="ru-RU" sz="1400" dirty="0">
              <a:latin typeface="+mj-lt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059078" y="1872790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Е</a:t>
            </a:r>
            <a:endParaRPr lang="ru-RU" sz="1400" dirty="0">
              <a:latin typeface="+mj-lt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7341304" y="1872790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П</a:t>
            </a:r>
            <a:endParaRPr lang="ru-RU" sz="1400" dirty="0">
              <a:latin typeface="+mj-lt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7618878" y="1867463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И</a:t>
            </a:r>
            <a:endParaRPr lang="ru-RU" sz="1400" dirty="0">
              <a:latin typeface="+mj-lt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7907917" y="1872604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П</a:t>
            </a:r>
            <a:endParaRPr lang="ru-RU" sz="1400" dirty="0">
              <a:latin typeface="+mj-lt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8199714" y="1867464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Е</a:t>
            </a:r>
            <a:endParaRPr lang="ru-RU" sz="1400" dirty="0">
              <a:latin typeface="+mj-lt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8480104" y="1872603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Д</a:t>
            </a:r>
            <a:endParaRPr lang="ru-RU" sz="1400" dirty="0">
              <a:latin typeface="+mj-lt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8775" y="2070589"/>
            <a:ext cx="4033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800" dirty="0" smtClean="0">
                <a:solidFill>
                  <a:srgbClr val="00B050"/>
                </a:solidFill>
              </a:rPr>
              <a:t>5</a:t>
            </a:r>
            <a:r>
              <a:rPr lang="ru-RU" sz="1800" dirty="0">
                <a:solidFill>
                  <a:srgbClr val="00B050"/>
                </a:solidFill>
              </a:rPr>
              <a:t>.</a:t>
            </a:r>
            <a:r>
              <a:rPr lang="ru-RU" sz="1800" dirty="0"/>
              <a:t> Тысяча тысяч.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8775" y="1669754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/>
              <a:t>Вопрос: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8775" y="952717"/>
            <a:ext cx="40338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Разгадайте </a:t>
            </a:r>
            <a:r>
              <a:rPr lang="ru-RU" sz="1800" dirty="0" smtClean="0"/>
              <a:t>кроссворд. </a:t>
            </a:r>
          </a:p>
          <a:p>
            <a:r>
              <a:rPr lang="ru-RU" sz="1800" dirty="0" smtClean="0"/>
              <a:t>Какое слово является ключевым? </a:t>
            </a:r>
            <a:endParaRPr lang="ru-RU" sz="1800" dirty="0"/>
          </a:p>
        </p:txBody>
      </p:sp>
      <p:sp>
        <p:nvSpPr>
          <p:cNvPr id="75" name="TextBox 74"/>
          <p:cNvSpPr txBox="1"/>
          <p:nvPr/>
        </p:nvSpPr>
        <p:spPr>
          <a:xfrm>
            <a:off x="6454294" y="2171604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М</a:t>
            </a:r>
            <a:endParaRPr lang="ru-RU" sz="1400" dirty="0">
              <a:latin typeface="+mj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748795" y="2171603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И</a:t>
            </a:r>
            <a:endParaRPr lang="ru-RU" sz="1400" dirty="0">
              <a:latin typeface="+mj-l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052532" y="2171603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Л</a:t>
            </a:r>
            <a:endParaRPr lang="ru-RU" sz="1400" dirty="0">
              <a:latin typeface="+mj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335534" y="2171602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Л</a:t>
            </a:r>
            <a:endParaRPr lang="ru-RU" sz="1400" dirty="0">
              <a:latin typeface="+mj-lt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58775" y="288000"/>
            <a:ext cx="2348400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Кроссворд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7618878" y="2160292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И</a:t>
            </a:r>
            <a:endParaRPr lang="ru-RU" sz="1400" dirty="0">
              <a:latin typeface="+mj-lt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905131" y="2168944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О</a:t>
            </a:r>
            <a:endParaRPr lang="ru-RU" sz="1400" dirty="0">
              <a:latin typeface="+mj-lt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8175670" y="2162762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Н</a:t>
            </a:r>
            <a:endParaRPr lang="ru-RU" sz="14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24754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5" grpId="0"/>
      <p:bldP spid="76" grpId="0"/>
      <p:bldP spid="77" grpId="0"/>
      <p:bldP spid="78" grpId="0"/>
      <p:bldP spid="154" grpId="0"/>
      <p:bldP spid="155" grpId="0"/>
      <p:bldP spid="156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85816942"/>
              </p:ext>
            </p:extLst>
          </p:nvPr>
        </p:nvGraphicFramePr>
        <p:xfrm>
          <a:off x="4177225" y="1019576"/>
          <a:ext cx="4608000" cy="288918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</a:tblGrid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4</a:t>
                      </a:r>
                      <a:endParaRPr lang="ru-RU" sz="1200" dirty="0" smtClean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8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B050"/>
                          </a:solidFill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" name="Прямоугольник 48"/>
          <p:cNvSpPr/>
          <p:nvPr/>
        </p:nvSpPr>
        <p:spPr>
          <a:xfrm>
            <a:off x="5864310" y="3622578"/>
            <a:ext cx="3369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00B050"/>
                </a:solidFill>
                <a:latin typeface="+mj-lt"/>
              </a:rPr>
              <a:t>10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197570" y="1292295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Р</a:t>
            </a:r>
            <a:endParaRPr lang="ru-RU" sz="1400" dirty="0"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464363" y="1292294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749628" y="1292294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Д</a:t>
            </a:r>
            <a:endParaRPr lang="ru-RU" sz="1400" dirty="0">
              <a:latin typeface="+mj-lt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051102" y="1292293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И</a:t>
            </a:r>
            <a:endParaRPr lang="ru-RU" sz="1400" dirty="0">
              <a:latin typeface="+mj-lt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338900" y="1292293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У</a:t>
            </a:r>
            <a:endParaRPr lang="ru-RU" sz="1400" dirty="0">
              <a:latin typeface="+mj-lt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633668" y="1292293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С</a:t>
            </a:r>
            <a:endParaRPr lang="ru-RU" sz="1400" dirty="0">
              <a:latin typeface="+mj-lt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602104" y="1010610"/>
            <a:ext cx="29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З</a:t>
            </a:r>
            <a:endParaRPr lang="ru-RU" sz="1400" dirty="0">
              <a:latin typeface="+mj-l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887369" y="1010609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Н</a:t>
            </a:r>
            <a:endParaRPr lang="ru-RU" sz="1400" dirty="0">
              <a:latin typeface="+mj-lt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172634" y="1010609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446942" y="1010608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М</a:t>
            </a:r>
            <a:endParaRPr lang="ru-RU" sz="1400" dirty="0">
              <a:latin typeface="+mj-lt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771142" y="1010608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Е</a:t>
            </a:r>
            <a:endParaRPr lang="ru-RU" sz="1400" dirty="0">
              <a:latin typeface="+mj-lt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056674" y="1010608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Н</a:t>
            </a:r>
            <a:endParaRPr lang="ru-RU" sz="1400" dirty="0">
              <a:latin typeface="+mj-lt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351887" y="1010607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631702" y="1010606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Т</a:t>
            </a:r>
            <a:endParaRPr lang="ru-RU" sz="1400" dirty="0">
              <a:latin typeface="+mj-lt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919939" y="1010606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Е</a:t>
            </a:r>
            <a:endParaRPr lang="ru-RU" sz="1400" dirty="0">
              <a:latin typeface="+mj-lt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202118" y="1009117"/>
            <a:ext cx="317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Л</a:t>
            </a:r>
            <a:endParaRPr lang="ru-RU" sz="1400" dirty="0">
              <a:latin typeface="+mj-lt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485714" y="1010610"/>
            <a:ext cx="311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Ь</a:t>
            </a:r>
            <a:endParaRPr lang="ru-RU" sz="1400" dirty="0">
              <a:latin typeface="+mj-lt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729986" y="1582142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К</a:t>
            </a:r>
            <a:endParaRPr lang="ru-RU" sz="1400" dirty="0">
              <a:latin typeface="+mj-lt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015251" y="1582141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В</a:t>
            </a:r>
            <a:endParaRPr lang="ru-RU" sz="1400" dirty="0">
              <a:latin typeface="+mj-lt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300516" y="1582141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611226" y="1582140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Д</a:t>
            </a:r>
            <a:endParaRPr lang="ru-RU" sz="1400" dirty="0">
              <a:latin typeface="+mj-lt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899024" y="1582140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Р</a:t>
            </a:r>
            <a:endParaRPr lang="ru-RU" sz="1400" dirty="0">
              <a:latin typeface="+mj-lt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180649" y="1583223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464363" y="1581734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Т</a:t>
            </a:r>
            <a:endParaRPr lang="ru-RU" sz="1400" dirty="0">
              <a:latin typeface="+mj-lt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737761" y="1872790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П</a:t>
            </a:r>
            <a:endParaRPr lang="ru-RU" sz="1400" dirty="0">
              <a:latin typeface="+mj-lt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023026" y="1872789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308291" y="1872789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Р</a:t>
            </a:r>
            <a:endParaRPr lang="ru-RU" sz="1400" dirty="0">
              <a:latin typeface="+mj-lt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619001" y="1872788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906799" y="1872788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Л</a:t>
            </a:r>
            <a:endParaRPr lang="ru-RU" sz="1400" dirty="0">
              <a:latin typeface="+mj-lt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192331" y="1872788"/>
            <a:ext cx="317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Л</a:t>
            </a:r>
            <a:endParaRPr lang="ru-RU" sz="1400" dirty="0">
              <a:latin typeface="+mj-lt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464363" y="1867464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Е</a:t>
            </a:r>
            <a:endParaRPr lang="ru-RU" sz="1400" dirty="0">
              <a:latin typeface="+mj-lt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749628" y="1872787"/>
            <a:ext cx="317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Л</a:t>
            </a:r>
            <a:endParaRPr lang="ru-RU" sz="1400" dirty="0">
              <a:latin typeface="+mj-lt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7059078" y="1872790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Е</a:t>
            </a:r>
            <a:endParaRPr lang="ru-RU" sz="1400" dirty="0">
              <a:latin typeface="+mj-lt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341304" y="1872790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П</a:t>
            </a:r>
            <a:endParaRPr lang="ru-RU" sz="1400" dirty="0">
              <a:latin typeface="+mj-lt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7618878" y="1867463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И</a:t>
            </a:r>
            <a:endParaRPr lang="ru-RU" sz="1400" dirty="0">
              <a:latin typeface="+mj-lt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7907917" y="1872604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П</a:t>
            </a:r>
            <a:endParaRPr lang="ru-RU" sz="1400" dirty="0">
              <a:latin typeface="+mj-lt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8199714" y="1867464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Е</a:t>
            </a:r>
            <a:endParaRPr lang="ru-RU" sz="1400" dirty="0">
              <a:latin typeface="+mj-lt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8480104" y="1872603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Д</a:t>
            </a:r>
            <a:endParaRPr lang="ru-RU" sz="1400" dirty="0">
              <a:latin typeface="+mj-lt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454294" y="2171604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М</a:t>
            </a:r>
            <a:endParaRPr lang="ru-RU" sz="1400" dirty="0">
              <a:latin typeface="+mj-lt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6748795" y="2171603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И</a:t>
            </a:r>
            <a:endParaRPr lang="ru-RU" sz="1400" dirty="0">
              <a:latin typeface="+mj-lt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052532" y="2171603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Л</a:t>
            </a:r>
            <a:endParaRPr lang="ru-RU" sz="1400" dirty="0">
              <a:latin typeface="+mj-lt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7335534" y="2171602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Л</a:t>
            </a:r>
            <a:endParaRPr lang="ru-RU" sz="1400" dirty="0">
              <a:latin typeface="+mj-lt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7618878" y="2160292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И</a:t>
            </a:r>
            <a:endParaRPr lang="ru-RU" sz="1400" dirty="0">
              <a:latin typeface="+mj-lt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7905131" y="2168944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О</a:t>
            </a:r>
            <a:endParaRPr lang="ru-RU" sz="1400" dirty="0">
              <a:latin typeface="+mj-lt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8175670" y="2162762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Н</a:t>
            </a:r>
            <a:endParaRPr lang="ru-RU" sz="1400" dirty="0">
              <a:latin typeface="+mj-lt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8775" y="2070589"/>
            <a:ext cx="4033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800" dirty="0" smtClean="0">
                <a:solidFill>
                  <a:srgbClr val="00B050"/>
                </a:solidFill>
              </a:rPr>
              <a:t>6</a:t>
            </a:r>
            <a:r>
              <a:rPr lang="ru-RU" sz="1800" dirty="0">
                <a:solidFill>
                  <a:srgbClr val="00B050"/>
                </a:solidFill>
              </a:rPr>
              <a:t>. </a:t>
            </a:r>
            <a:r>
              <a:rPr lang="ru-RU" sz="1800" dirty="0"/>
              <a:t>Тело, ограниченное сферой.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8775" y="1669754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/>
              <a:t>Вопрос: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8775" y="952717"/>
            <a:ext cx="40338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Разгадайте </a:t>
            </a:r>
            <a:r>
              <a:rPr lang="ru-RU" sz="1800" dirty="0" smtClean="0"/>
              <a:t>кроссворд. </a:t>
            </a:r>
          </a:p>
          <a:p>
            <a:r>
              <a:rPr lang="ru-RU" sz="1800" dirty="0" smtClean="0"/>
              <a:t>Какое слово является ключевым? </a:t>
            </a:r>
            <a:endParaRPr lang="ru-RU" sz="1800" dirty="0"/>
          </a:p>
        </p:txBody>
      </p:sp>
      <p:sp>
        <p:nvSpPr>
          <p:cNvPr id="83" name="TextBox 82"/>
          <p:cNvSpPr txBox="1"/>
          <p:nvPr/>
        </p:nvSpPr>
        <p:spPr>
          <a:xfrm>
            <a:off x="6163554" y="2453285"/>
            <a:ext cx="362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Ш</a:t>
            </a:r>
            <a:endParaRPr lang="ru-RU" sz="1400" dirty="0">
              <a:latin typeface="+mj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467291" y="2453284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752556" y="2453284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Р</a:t>
            </a:r>
            <a:endParaRPr lang="ru-RU" sz="1400" dirty="0">
              <a:latin typeface="+mj-lt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58775" y="288000"/>
            <a:ext cx="2348400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Кроссворд</a:t>
            </a:r>
          </a:p>
        </p:txBody>
      </p:sp>
    </p:spTree>
    <p:extLst>
      <p:ext uri="{BB962C8B-B14F-4D97-AF65-F5344CB8AC3E}">
        <p14:creationId xmlns="" xmlns:p14="http://schemas.microsoft.com/office/powerpoint/2010/main" val="517368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3" grpId="0"/>
      <p:bldP spid="84" grpId="0"/>
      <p:bldP spid="85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95808885"/>
              </p:ext>
            </p:extLst>
          </p:nvPr>
        </p:nvGraphicFramePr>
        <p:xfrm>
          <a:off x="4177225" y="1019576"/>
          <a:ext cx="4608000" cy="288918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</a:tblGrid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4</a:t>
                      </a:r>
                      <a:endParaRPr lang="ru-RU" sz="1200" dirty="0" smtClean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8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B050"/>
                          </a:solidFill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0" name="Прямоугольник 99"/>
          <p:cNvSpPr/>
          <p:nvPr/>
        </p:nvSpPr>
        <p:spPr>
          <a:xfrm>
            <a:off x="5864310" y="3622578"/>
            <a:ext cx="3369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00B050"/>
                </a:solidFill>
                <a:latin typeface="+mj-lt"/>
              </a:rPr>
              <a:t>10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197570" y="1292295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Р</a:t>
            </a:r>
            <a:endParaRPr lang="ru-RU" sz="1400" dirty="0">
              <a:latin typeface="+mj-lt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464363" y="1292294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749628" y="1292294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Д</a:t>
            </a:r>
            <a:endParaRPr lang="ru-RU" sz="1400" dirty="0">
              <a:latin typeface="+mj-lt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051102" y="1292293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И</a:t>
            </a:r>
            <a:endParaRPr lang="ru-RU" sz="1400" dirty="0">
              <a:latin typeface="+mj-lt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338900" y="1292293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У</a:t>
            </a:r>
            <a:endParaRPr lang="ru-RU" sz="1400" dirty="0">
              <a:latin typeface="+mj-lt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633668" y="1292293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С</a:t>
            </a:r>
            <a:endParaRPr lang="ru-RU" sz="1400" dirty="0">
              <a:latin typeface="+mj-lt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602104" y="1010610"/>
            <a:ext cx="29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З</a:t>
            </a:r>
            <a:endParaRPr lang="ru-RU" sz="1400" dirty="0">
              <a:latin typeface="+mj-lt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887369" y="1010609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Н</a:t>
            </a:r>
            <a:endParaRPr lang="ru-RU" sz="1400" dirty="0">
              <a:latin typeface="+mj-lt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172634" y="1010609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446942" y="1010608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М</a:t>
            </a:r>
            <a:endParaRPr lang="ru-RU" sz="1400" dirty="0">
              <a:latin typeface="+mj-lt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771142" y="1010608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Е</a:t>
            </a:r>
            <a:endParaRPr lang="ru-RU" sz="1400" dirty="0">
              <a:latin typeface="+mj-lt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056674" y="1010608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Н</a:t>
            </a:r>
            <a:endParaRPr lang="ru-RU" sz="1400" dirty="0">
              <a:latin typeface="+mj-lt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7351887" y="1010607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7631702" y="1010606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Т</a:t>
            </a:r>
            <a:endParaRPr lang="ru-RU" sz="1400" dirty="0">
              <a:latin typeface="+mj-lt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919939" y="1010606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Е</a:t>
            </a:r>
            <a:endParaRPr lang="ru-RU" sz="1400" dirty="0">
              <a:latin typeface="+mj-lt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8202118" y="1009117"/>
            <a:ext cx="317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Л</a:t>
            </a:r>
            <a:endParaRPr lang="ru-RU" sz="1400" dirty="0">
              <a:latin typeface="+mj-lt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8485714" y="1010610"/>
            <a:ext cx="311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Ь</a:t>
            </a:r>
            <a:endParaRPr lang="ru-RU" sz="1400" dirty="0">
              <a:latin typeface="+mj-lt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729986" y="1582142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К</a:t>
            </a:r>
            <a:endParaRPr lang="ru-RU" sz="1400" dirty="0">
              <a:latin typeface="+mj-lt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015251" y="1582141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В</a:t>
            </a:r>
            <a:endParaRPr lang="ru-RU" sz="1400" dirty="0">
              <a:latin typeface="+mj-lt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300516" y="1582141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611226" y="1582140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Д</a:t>
            </a:r>
            <a:endParaRPr lang="ru-RU" sz="1400" dirty="0">
              <a:latin typeface="+mj-lt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899024" y="1582140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Р</a:t>
            </a:r>
            <a:endParaRPr lang="ru-RU" sz="1400" dirty="0">
              <a:latin typeface="+mj-lt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180649" y="1583223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6464363" y="1581734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Т</a:t>
            </a:r>
            <a:endParaRPr lang="ru-RU" sz="1400" dirty="0">
              <a:latin typeface="+mj-lt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737761" y="1872790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П</a:t>
            </a:r>
            <a:endParaRPr lang="ru-RU" sz="1400" dirty="0">
              <a:latin typeface="+mj-lt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5023026" y="1872789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5308291" y="1872789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Р</a:t>
            </a:r>
            <a:endParaRPr lang="ru-RU" sz="1400" dirty="0">
              <a:latin typeface="+mj-lt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619001" y="1872788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906799" y="1872788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Л</a:t>
            </a:r>
            <a:endParaRPr lang="ru-RU" sz="1400" dirty="0">
              <a:latin typeface="+mj-lt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6192331" y="1872788"/>
            <a:ext cx="317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Л</a:t>
            </a:r>
            <a:endParaRPr lang="ru-RU" sz="1400" dirty="0">
              <a:latin typeface="+mj-lt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464363" y="1867464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Е</a:t>
            </a:r>
            <a:endParaRPr lang="ru-RU" sz="1400" dirty="0">
              <a:latin typeface="+mj-lt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749628" y="1872787"/>
            <a:ext cx="317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Л</a:t>
            </a:r>
            <a:endParaRPr lang="ru-RU" sz="1400" dirty="0">
              <a:latin typeface="+mj-lt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059078" y="1872790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Е</a:t>
            </a:r>
            <a:endParaRPr lang="ru-RU" sz="1400" dirty="0">
              <a:latin typeface="+mj-lt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7341304" y="1872790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П</a:t>
            </a:r>
            <a:endParaRPr lang="ru-RU" sz="1400" dirty="0">
              <a:latin typeface="+mj-lt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7618878" y="1867463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И</a:t>
            </a:r>
            <a:endParaRPr lang="ru-RU" sz="1400" dirty="0">
              <a:latin typeface="+mj-lt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7907917" y="1872604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П</a:t>
            </a:r>
            <a:endParaRPr lang="ru-RU" sz="1400" dirty="0">
              <a:latin typeface="+mj-lt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8199714" y="1867464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Е</a:t>
            </a:r>
            <a:endParaRPr lang="ru-RU" sz="1400" dirty="0">
              <a:latin typeface="+mj-lt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8480104" y="1872603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Д</a:t>
            </a:r>
            <a:endParaRPr lang="ru-RU" sz="1400" dirty="0">
              <a:latin typeface="+mj-lt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6454294" y="2171604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М</a:t>
            </a:r>
            <a:endParaRPr lang="ru-RU" sz="1400" dirty="0">
              <a:latin typeface="+mj-lt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6748795" y="2171603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И</a:t>
            </a:r>
            <a:endParaRPr lang="ru-RU" sz="1400" dirty="0">
              <a:latin typeface="+mj-lt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7052532" y="2171603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Л</a:t>
            </a:r>
            <a:endParaRPr lang="ru-RU" sz="1400" dirty="0">
              <a:latin typeface="+mj-lt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7335534" y="2171602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Л</a:t>
            </a:r>
            <a:endParaRPr lang="ru-RU" sz="1400" dirty="0">
              <a:latin typeface="+mj-lt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7618878" y="2160292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И</a:t>
            </a:r>
            <a:endParaRPr lang="ru-RU" sz="1400" dirty="0">
              <a:latin typeface="+mj-lt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7905131" y="2168944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О</a:t>
            </a:r>
            <a:endParaRPr lang="ru-RU" sz="1400" dirty="0">
              <a:latin typeface="+mj-lt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8175670" y="2162762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Н</a:t>
            </a:r>
            <a:endParaRPr lang="ru-RU" sz="1400" dirty="0">
              <a:latin typeface="+mj-lt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6163554" y="2453285"/>
            <a:ext cx="362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Ш</a:t>
            </a:r>
            <a:endParaRPr lang="ru-RU" sz="1400" dirty="0">
              <a:latin typeface="+mj-lt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6467291" y="2453284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6752556" y="2453284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Р</a:t>
            </a:r>
            <a:endParaRPr lang="ru-RU" sz="1400" dirty="0">
              <a:latin typeface="+mj-lt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358775" y="2070589"/>
                <a:ext cx="403383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ru-RU" sz="1800" dirty="0" smtClean="0">
                    <a:solidFill>
                      <a:srgbClr val="00B050"/>
                    </a:solidFill>
                  </a:rPr>
                  <a:t>7</a:t>
                </a:r>
                <a:r>
                  <a:rPr lang="ru-RU" sz="1800" dirty="0">
                    <a:solidFill>
                      <a:srgbClr val="00B050"/>
                    </a:solidFill>
                  </a:rPr>
                  <a:t>.</a:t>
                </a:r>
                <a:r>
                  <a:rPr lang="ru-RU" sz="1800" dirty="0"/>
                  <a:t> Число </a:t>
                </a:r>
                <a14:m>
                  <m:oMath xmlns:m="http://schemas.openxmlformats.org/officeDocument/2006/math">
                    <m:r>
                      <a:rPr lang="ru-RU" sz="1800" i="1" dirty="0" smtClean="0">
                        <a:latin typeface="Cambria Math"/>
                      </a:rPr>
                      <m:t>𝜋</m:t>
                    </m:r>
                  </m:oMath>
                </a14:m>
                <a:r>
                  <a:rPr lang="ru-RU" sz="1800" dirty="0"/>
                  <a:t> показывает … длины окружности к диаметру. </a:t>
                </a:r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2070589"/>
                <a:ext cx="4033838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1360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358775" y="1669754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/>
              <a:t>Вопрос: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8775" y="952717"/>
            <a:ext cx="40338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Разгадайте </a:t>
            </a:r>
            <a:r>
              <a:rPr lang="ru-RU" sz="1800" dirty="0" smtClean="0"/>
              <a:t>кроссворд. </a:t>
            </a:r>
          </a:p>
          <a:p>
            <a:r>
              <a:rPr lang="ru-RU" sz="1800" dirty="0" smtClean="0"/>
              <a:t>Какое слово является ключевым? </a:t>
            </a:r>
            <a:endParaRPr lang="ru-RU" sz="1800" dirty="0"/>
          </a:p>
        </p:txBody>
      </p:sp>
      <p:sp>
        <p:nvSpPr>
          <p:cNvPr id="93" name="TextBox 92"/>
          <p:cNvSpPr txBox="1"/>
          <p:nvPr/>
        </p:nvSpPr>
        <p:spPr>
          <a:xfrm>
            <a:off x="6175255" y="2743134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О</a:t>
            </a:r>
            <a:endParaRPr lang="ru-RU" sz="1400" dirty="0">
              <a:latin typeface="+mj-l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460520" y="2743133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Т</a:t>
            </a:r>
            <a:endParaRPr lang="ru-RU" sz="1400" dirty="0">
              <a:latin typeface="+mj-lt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745785" y="2743133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Н</a:t>
            </a:r>
            <a:endParaRPr lang="ru-RU" sz="1400" dirty="0">
              <a:latin typeface="+mj-lt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056495" y="2743132"/>
            <a:ext cx="311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О</a:t>
            </a:r>
            <a:endParaRPr lang="ru-RU" sz="1400" dirty="0">
              <a:latin typeface="+mj-lt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316585" y="2743132"/>
            <a:ext cx="362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Ш</a:t>
            </a:r>
            <a:endParaRPr lang="ru-RU" sz="1400" dirty="0">
              <a:latin typeface="+mj-lt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629825" y="2743132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Е</a:t>
            </a:r>
            <a:endParaRPr lang="ru-RU" sz="1400" dirty="0">
              <a:latin typeface="+mj-lt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906566" y="2743131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Н</a:t>
            </a:r>
            <a:endParaRPr lang="ru-RU" sz="1400" dirty="0">
              <a:latin typeface="+mj-lt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58775" y="288000"/>
            <a:ext cx="2348400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Кроссворд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8187692" y="2743130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И</a:t>
            </a:r>
            <a:endParaRPr lang="ru-RU" sz="1400" dirty="0">
              <a:latin typeface="+mj-lt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8480104" y="2731641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Е</a:t>
            </a:r>
            <a:endParaRPr lang="ru-RU" sz="14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55374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3" grpId="0"/>
      <p:bldP spid="94" grpId="0"/>
      <p:bldP spid="95" grpId="0"/>
      <p:bldP spid="96" grpId="0"/>
      <p:bldP spid="97" grpId="0"/>
      <p:bldP spid="98" grpId="0"/>
      <p:bldP spid="99" grpId="0"/>
      <p:bldP spid="149" grpId="0"/>
      <p:bldP spid="150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Таблица 6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63603300"/>
              </p:ext>
            </p:extLst>
          </p:nvPr>
        </p:nvGraphicFramePr>
        <p:xfrm>
          <a:off x="4177225" y="1019576"/>
          <a:ext cx="4608000" cy="288918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</a:tblGrid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4</a:t>
                      </a:r>
                      <a:endParaRPr lang="ru-RU" sz="1200" dirty="0" smtClean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8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B050"/>
                          </a:solidFill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9" name="Прямоугольник 68"/>
          <p:cNvSpPr/>
          <p:nvPr/>
        </p:nvSpPr>
        <p:spPr>
          <a:xfrm>
            <a:off x="5864310" y="3622578"/>
            <a:ext cx="3369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00B050"/>
                </a:solidFill>
                <a:latin typeface="+mj-lt"/>
              </a:rPr>
              <a:t>10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197570" y="1292295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Р</a:t>
            </a:r>
            <a:endParaRPr lang="ru-RU" sz="1400" dirty="0">
              <a:latin typeface="+mj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464363" y="1292294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749628" y="1292294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Д</a:t>
            </a:r>
            <a:endParaRPr lang="ru-RU" sz="1400" dirty="0">
              <a:latin typeface="+mj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051102" y="1292293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И</a:t>
            </a:r>
            <a:endParaRPr lang="ru-RU" sz="1400" dirty="0">
              <a:latin typeface="+mj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338900" y="1292293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У</a:t>
            </a:r>
            <a:endParaRPr lang="ru-RU" sz="1400" dirty="0">
              <a:latin typeface="+mj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633668" y="1292293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С</a:t>
            </a:r>
            <a:endParaRPr lang="ru-RU" sz="1400" dirty="0">
              <a:latin typeface="+mj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602104" y="1010610"/>
            <a:ext cx="29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З</a:t>
            </a:r>
            <a:endParaRPr lang="ru-RU" sz="1400" dirty="0">
              <a:latin typeface="+mj-l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887369" y="1010609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Н</a:t>
            </a:r>
            <a:endParaRPr lang="ru-RU" sz="1400" dirty="0">
              <a:latin typeface="+mj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172634" y="1010609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446942" y="1010608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М</a:t>
            </a:r>
            <a:endParaRPr lang="ru-RU" sz="1400" dirty="0">
              <a:latin typeface="+mj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771142" y="1010608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Е</a:t>
            </a:r>
            <a:endParaRPr lang="ru-RU" sz="1400" dirty="0">
              <a:latin typeface="+mj-l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056674" y="1010608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Н</a:t>
            </a:r>
            <a:endParaRPr lang="ru-RU" sz="1400" dirty="0">
              <a:latin typeface="+mj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351887" y="1010607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631702" y="1010606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Т</a:t>
            </a:r>
            <a:endParaRPr lang="ru-RU" sz="1400" dirty="0">
              <a:latin typeface="+mj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919939" y="1010606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Е</a:t>
            </a:r>
            <a:endParaRPr lang="ru-RU" sz="1400" dirty="0">
              <a:latin typeface="+mj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202118" y="1009117"/>
            <a:ext cx="317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Л</a:t>
            </a:r>
            <a:endParaRPr lang="ru-RU" sz="1400" dirty="0">
              <a:latin typeface="+mj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485714" y="1010610"/>
            <a:ext cx="311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Ь</a:t>
            </a:r>
            <a:endParaRPr lang="ru-RU" sz="1400" dirty="0">
              <a:latin typeface="+mj-lt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729986" y="1582142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К</a:t>
            </a:r>
            <a:endParaRPr lang="ru-RU" sz="1400" dirty="0"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015251" y="1582141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В</a:t>
            </a:r>
            <a:endParaRPr lang="ru-RU" sz="1400" dirty="0">
              <a:latin typeface="+mj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300516" y="1582141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611226" y="1582140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Д</a:t>
            </a:r>
            <a:endParaRPr lang="ru-RU" sz="1400" dirty="0">
              <a:latin typeface="+mj-lt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899024" y="1582140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Р</a:t>
            </a:r>
            <a:endParaRPr lang="ru-RU" sz="1400" dirty="0">
              <a:latin typeface="+mj-lt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180649" y="1583223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464363" y="1581734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Т</a:t>
            </a:r>
            <a:endParaRPr lang="ru-RU" sz="1400" dirty="0">
              <a:latin typeface="+mj-l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737761" y="1872790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П</a:t>
            </a:r>
            <a:endParaRPr lang="ru-RU" sz="1400" dirty="0">
              <a:latin typeface="+mj-lt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023026" y="1872789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308291" y="1872789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Р</a:t>
            </a:r>
            <a:endParaRPr lang="ru-RU" sz="1400" dirty="0">
              <a:latin typeface="+mj-lt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619001" y="1872788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906799" y="1872788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Л</a:t>
            </a:r>
            <a:endParaRPr lang="ru-RU" sz="1400" dirty="0">
              <a:latin typeface="+mj-lt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192331" y="1872788"/>
            <a:ext cx="317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Л</a:t>
            </a:r>
            <a:endParaRPr lang="ru-RU" sz="1400" dirty="0">
              <a:latin typeface="+mj-lt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464363" y="1867464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Е</a:t>
            </a:r>
            <a:endParaRPr lang="ru-RU" sz="1400" dirty="0">
              <a:latin typeface="+mj-lt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749628" y="1872787"/>
            <a:ext cx="317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Л</a:t>
            </a:r>
            <a:endParaRPr lang="ru-RU" sz="1400" dirty="0">
              <a:latin typeface="+mj-lt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059078" y="1872790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Е</a:t>
            </a:r>
            <a:endParaRPr lang="ru-RU" sz="1400" dirty="0">
              <a:latin typeface="+mj-lt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341304" y="1872790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П</a:t>
            </a:r>
            <a:endParaRPr lang="ru-RU" sz="1400" dirty="0">
              <a:latin typeface="+mj-lt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618878" y="1867463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И</a:t>
            </a:r>
            <a:endParaRPr lang="ru-RU" sz="1400" dirty="0">
              <a:latin typeface="+mj-lt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907917" y="1872604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П</a:t>
            </a:r>
            <a:endParaRPr lang="ru-RU" sz="1400" dirty="0">
              <a:latin typeface="+mj-lt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8199714" y="1867464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Е</a:t>
            </a:r>
            <a:endParaRPr lang="ru-RU" sz="1400" dirty="0">
              <a:latin typeface="+mj-lt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8480104" y="1872603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Д</a:t>
            </a:r>
            <a:endParaRPr lang="ru-RU" sz="1400" dirty="0">
              <a:latin typeface="+mj-lt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454294" y="2171604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М</a:t>
            </a:r>
            <a:endParaRPr lang="ru-RU" sz="1400" dirty="0">
              <a:latin typeface="+mj-lt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748795" y="2171603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И</a:t>
            </a:r>
            <a:endParaRPr lang="ru-RU" sz="1400" dirty="0">
              <a:latin typeface="+mj-lt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052532" y="2171603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Л</a:t>
            </a:r>
            <a:endParaRPr lang="ru-RU" sz="1400" dirty="0">
              <a:latin typeface="+mj-lt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335534" y="2171602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Л</a:t>
            </a:r>
            <a:endParaRPr lang="ru-RU" sz="1400" dirty="0">
              <a:latin typeface="+mj-lt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7618878" y="2160292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И</a:t>
            </a:r>
            <a:endParaRPr lang="ru-RU" sz="1400" dirty="0">
              <a:latin typeface="+mj-lt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7905131" y="2168944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О</a:t>
            </a:r>
            <a:endParaRPr lang="ru-RU" sz="1400" dirty="0">
              <a:latin typeface="+mj-lt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8175670" y="2162762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Н</a:t>
            </a:r>
            <a:endParaRPr lang="ru-RU" sz="1400" dirty="0">
              <a:latin typeface="+mj-lt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6163554" y="2453285"/>
            <a:ext cx="362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Ш</a:t>
            </a:r>
            <a:endParaRPr lang="ru-RU" sz="1400" dirty="0">
              <a:latin typeface="+mj-lt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467291" y="2453284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752556" y="2453284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Р</a:t>
            </a:r>
            <a:endParaRPr lang="ru-RU" sz="1400" dirty="0">
              <a:latin typeface="+mj-lt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6175255" y="2743134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О</a:t>
            </a:r>
            <a:endParaRPr lang="ru-RU" sz="1400" dirty="0">
              <a:latin typeface="+mj-lt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460520" y="2743133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Т</a:t>
            </a:r>
            <a:endParaRPr lang="ru-RU" sz="1400" dirty="0">
              <a:latin typeface="+mj-lt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6745785" y="2743133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Н</a:t>
            </a:r>
            <a:endParaRPr lang="ru-RU" sz="1400" dirty="0">
              <a:latin typeface="+mj-lt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7056495" y="2743132"/>
            <a:ext cx="311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О</a:t>
            </a:r>
            <a:endParaRPr lang="ru-RU" sz="1400" dirty="0">
              <a:latin typeface="+mj-lt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7316585" y="2743132"/>
            <a:ext cx="362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Ш</a:t>
            </a:r>
            <a:endParaRPr lang="ru-RU" sz="1400" dirty="0">
              <a:latin typeface="+mj-lt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7629825" y="2743132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Е</a:t>
            </a:r>
            <a:endParaRPr lang="ru-RU" sz="1400" dirty="0">
              <a:latin typeface="+mj-lt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7906566" y="2743131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Н</a:t>
            </a:r>
            <a:endParaRPr lang="ru-RU" sz="1400" dirty="0">
              <a:latin typeface="+mj-lt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8187692" y="2743130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И</a:t>
            </a:r>
            <a:endParaRPr lang="ru-RU" sz="1400" dirty="0">
              <a:latin typeface="+mj-lt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8480104" y="2731641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Е</a:t>
            </a:r>
            <a:endParaRPr lang="ru-RU" sz="1400" dirty="0">
              <a:latin typeface="+mj-lt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358775" y="2070589"/>
            <a:ext cx="4033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800" dirty="0" smtClean="0">
                <a:solidFill>
                  <a:srgbClr val="00B050"/>
                </a:solidFill>
              </a:rPr>
              <a:t>8</a:t>
            </a:r>
            <a:r>
              <a:rPr lang="ru-RU" sz="1800" dirty="0">
                <a:solidFill>
                  <a:srgbClr val="00B050"/>
                </a:solidFill>
              </a:rPr>
              <a:t>.</a:t>
            </a:r>
            <a:r>
              <a:rPr lang="ru-RU" sz="1800" dirty="0"/>
              <a:t> Равенство двух отношений. 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358775" y="1669754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/>
              <a:t>Вопрос: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358775" y="952717"/>
            <a:ext cx="40338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Разгадайте </a:t>
            </a:r>
            <a:r>
              <a:rPr lang="ru-RU" sz="1800" dirty="0" smtClean="0"/>
              <a:t>кроссворд. </a:t>
            </a:r>
          </a:p>
          <a:p>
            <a:r>
              <a:rPr lang="ru-RU" sz="1800" dirty="0" smtClean="0"/>
              <a:t>Какое слово является ключевым? </a:t>
            </a:r>
            <a:endParaRPr lang="ru-RU" sz="1800" dirty="0"/>
          </a:p>
        </p:txBody>
      </p:sp>
      <p:sp>
        <p:nvSpPr>
          <p:cNvPr id="149" name="TextBox 148"/>
          <p:cNvSpPr txBox="1"/>
          <p:nvPr/>
        </p:nvSpPr>
        <p:spPr>
          <a:xfrm>
            <a:off x="4469702" y="3033783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П</a:t>
            </a:r>
            <a:endParaRPr lang="ru-RU" sz="1400" dirty="0">
              <a:latin typeface="+mj-lt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737037" y="3033782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Р</a:t>
            </a:r>
            <a:endParaRPr lang="ru-RU" sz="1400" dirty="0">
              <a:latin typeface="+mj-lt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5040232" y="3033782"/>
            <a:ext cx="311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О</a:t>
            </a:r>
            <a:endParaRPr lang="ru-RU" sz="1400" dirty="0">
              <a:latin typeface="+mj-lt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5324047" y="3033781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П</a:t>
            </a:r>
            <a:endParaRPr lang="ru-RU" sz="1400" dirty="0">
              <a:latin typeface="+mj-lt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5611845" y="3033781"/>
            <a:ext cx="311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О</a:t>
            </a:r>
            <a:endParaRPr lang="ru-RU" sz="1400" dirty="0">
              <a:latin typeface="+mj-lt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5897377" y="3033781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Р</a:t>
            </a:r>
            <a:endParaRPr lang="ru-RU" sz="1400" dirty="0">
              <a:latin typeface="+mj-lt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6192590" y="3033780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Ц</a:t>
            </a:r>
            <a:endParaRPr lang="ru-RU" sz="1400" dirty="0">
              <a:latin typeface="+mj-lt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58775" y="288000"/>
            <a:ext cx="2348400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Кроссворд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6464730" y="3025666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И</a:t>
            </a:r>
            <a:endParaRPr lang="ru-RU" sz="1400" dirty="0">
              <a:latin typeface="+mj-lt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6755589" y="3033779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Я</a:t>
            </a:r>
            <a:endParaRPr lang="ru-RU" sz="14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2788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49" grpId="0"/>
      <p:bldP spid="150" grpId="0"/>
      <p:bldP spid="151" grpId="0"/>
      <p:bldP spid="152" grpId="0"/>
      <p:bldP spid="153" grpId="0"/>
      <p:bldP spid="154" grpId="0"/>
      <p:bldP spid="155" grpId="0"/>
      <p:bldP spid="171" grpId="0"/>
      <p:bldP spid="1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2210542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Разминка</a:t>
            </a:r>
            <a:endParaRPr lang="ru-RU" sz="3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8775" y="1126200"/>
            <a:ext cx="550862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 smtClean="0"/>
              <a:t>6. </a:t>
            </a:r>
            <a:r>
              <a:rPr lang="ru-RU" sz="1800" dirty="0"/>
              <a:t>Как называются цифры 2-го разряда в записи натурального числа?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313" y="964406"/>
            <a:ext cx="1971675" cy="41790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7090484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" name="Таблица 12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54633681"/>
              </p:ext>
            </p:extLst>
          </p:nvPr>
        </p:nvGraphicFramePr>
        <p:xfrm>
          <a:off x="4177225" y="1019576"/>
          <a:ext cx="4608000" cy="288918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</a:tblGrid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4</a:t>
                      </a:r>
                      <a:endParaRPr lang="ru-RU" sz="1200" dirty="0" smtClean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8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B050"/>
                          </a:solidFill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0" name="Прямоугольник 129"/>
          <p:cNvSpPr/>
          <p:nvPr/>
        </p:nvSpPr>
        <p:spPr>
          <a:xfrm>
            <a:off x="5864310" y="3622578"/>
            <a:ext cx="3369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00B050"/>
                </a:solidFill>
                <a:latin typeface="+mj-lt"/>
              </a:rPr>
              <a:t>10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197570" y="1292295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Р</a:t>
            </a:r>
            <a:endParaRPr lang="ru-RU" sz="1400" dirty="0">
              <a:latin typeface="+mj-lt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464363" y="1292294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749628" y="1292294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Д</a:t>
            </a:r>
            <a:endParaRPr lang="ru-RU" sz="1400" dirty="0">
              <a:latin typeface="+mj-lt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7051102" y="1292293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И</a:t>
            </a:r>
            <a:endParaRPr lang="ru-RU" sz="1400" dirty="0">
              <a:latin typeface="+mj-lt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7338900" y="1292293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У</a:t>
            </a:r>
            <a:endParaRPr lang="ru-RU" sz="1400" dirty="0">
              <a:latin typeface="+mj-lt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7633668" y="1292293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С</a:t>
            </a:r>
            <a:endParaRPr lang="ru-RU" sz="1400" dirty="0">
              <a:latin typeface="+mj-lt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5602104" y="1010610"/>
            <a:ext cx="29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З</a:t>
            </a:r>
            <a:endParaRPr lang="ru-RU" sz="1400" dirty="0">
              <a:latin typeface="+mj-lt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5887369" y="1010609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Н</a:t>
            </a:r>
            <a:endParaRPr lang="ru-RU" sz="1400" dirty="0">
              <a:latin typeface="+mj-lt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6172634" y="1010609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6446942" y="1010608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М</a:t>
            </a:r>
            <a:endParaRPr lang="ru-RU" sz="1400" dirty="0">
              <a:latin typeface="+mj-lt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6771142" y="1010608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Е</a:t>
            </a:r>
            <a:endParaRPr lang="ru-RU" sz="1400" dirty="0">
              <a:latin typeface="+mj-lt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7056674" y="1010608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Н</a:t>
            </a:r>
            <a:endParaRPr lang="ru-RU" sz="1400" dirty="0">
              <a:latin typeface="+mj-lt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7351887" y="1010607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7631702" y="1010606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Т</a:t>
            </a:r>
            <a:endParaRPr lang="ru-RU" sz="1400" dirty="0">
              <a:latin typeface="+mj-lt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7919939" y="1010606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Е</a:t>
            </a:r>
            <a:endParaRPr lang="ru-RU" sz="1400" dirty="0">
              <a:latin typeface="+mj-lt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8202118" y="1009117"/>
            <a:ext cx="317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Л</a:t>
            </a:r>
            <a:endParaRPr lang="ru-RU" sz="1400" dirty="0">
              <a:latin typeface="+mj-lt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8485714" y="1010610"/>
            <a:ext cx="311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Ь</a:t>
            </a:r>
            <a:endParaRPr lang="ru-RU" sz="1400" dirty="0">
              <a:latin typeface="+mj-lt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4729986" y="1582142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К</a:t>
            </a:r>
            <a:endParaRPr lang="ru-RU" sz="1400" dirty="0">
              <a:latin typeface="+mj-lt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5015251" y="1582141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В</a:t>
            </a:r>
            <a:endParaRPr lang="ru-RU" sz="1400" dirty="0">
              <a:latin typeface="+mj-lt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5300516" y="1582141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5611226" y="1582140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Д</a:t>
            </a:r>
            <a:endParaRPr lang="ru-RU" sz="1400" dirty="0">
              <a:latin typeface="+mj-lt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5899024" y="1582140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Р</a:t>
            </a:r>
            <a:endParaRPr lang="ru-RU" sz="1400" dirty="0">
              <a:latin typeface="+mj-lt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6180649" y="1583223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6464363" y="1581734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Т</a:t>
            </a:r>
            <a:endParaRPr lang="ru-RU" sz="1400" dirty="0">
              <a:latin typeface="+mj-lt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4737761" y="1872790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П</a:t>
            </a:r>
            <a:endParaRPr lang="ru-RU" sz="1400" dirty="0">
              <a:latin typeface="+mj-lt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5023026" y="1872789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308291" y="1872789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Р</a:t>
            </a:r>
            <a:endParaRPr lang="ru-RU" sz="1400" dirty="0">
              <a:latin typeface="+mj-lt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5619001" y="1872788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5906799" y="1872788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Л</a:t>
            </a:r>
            <a:endParaRPr lang="ru-RU" sz="1400" dirty="0">
              <a:latin typeface="+mj-lt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192331" y="1872788"/>
            <a:ext cx="317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Л</a:t>
            </a:r>
            <a:endParaRPr lang="ru-RU" sz="1400" dirty="0">
              <a:latin typeface="+mj-lt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464363" y="1867464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Е</a:t>
            </a:r>
            <a:endParaRPr lang="ru-RU" sz="1400" dirty="0">
              <a:latin typeface="+mj-lt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6749628" y="1872787"/>
            <a:ext cx="317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Л</a:t>
            </a:r>
            <a:endParaRPr lang="ru-RU" sz="1400" dirty="0">
              <a:latin typeface="+mj-lt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7059078" y="1872790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Е</a:t>
            </a:r>
            <a:endParaRPr lang="ru-RU" sz="1400" dirty="0">
              <a:latin typeface="+mj-lt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7341304" y="1872790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П</a:t>
            </a:r>
            <a:endParaRPr lang="ru-RU" sz="1400" dirty="0">
              <a:latin typeface="+mj-lt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7618878" y="1867463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И</a:t>
            </a:r>
            <a:endParaRPr lang="ru-RU" sz="1400" dirty="0">
              <a:latin typeface="+mj-lt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7907917" y="1872604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П</a:t>
            </a:r>
            <a:endParaRPr lang="ru-RU" sz="1400" dirty="0">
              <a:latin typeface="+mj-lt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8199714" y="1867464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Е</a:t>
            </a:r>
            <a:endParaRPr lang="ru-RU" sz="1400" dirty="0">
              <a:latin typeface="+mj-lt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8480104" y="1872603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Д</a:t>
            </a:r>
            <a:endParaRPr lang="ru-RU" sz="1400" dirty="0">
              <a:latin typeface="+mj-lt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6454294" y="2171604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М</a:t>
            </a:r>
            <a:endParaRPr lang="ru-RU" sz="1400" dirty="0">
              <a:latin typeface="+mj-lt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6748795" y="2171603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И</a:t>
            </a:r>
            <a:endParaRPr lang="ru-RU" sz="1400" dirty="0">
              <a:latin typeface="+mj-lt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7052532" y="2171603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Л</a:t>
            </a:r>
            <a:endParaRPr lang="ru-RU" sz="1400" dirty="0">
              <a:latin typeface="+mj-lt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7335534" y="2171602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Л</a:t>
            </a:r>
            <a:endParaRPr lang="ru-RU" sz="1400" dirty="0">
              <a:latin typeface="+mj-lt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7618878" y="2160292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И</a:t>
            </a:r>
            <a:endParaRPr lang="ru-RU" sz="1400" dirty="0">
              <a:latin typeface="+mj-lt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7905131" y="2168944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О</a:t>
            </a:r>
            <a:endParaRPr lang="ru-RU" sz="1400" dirty="0">
              <a:latin typeface="+mj-lt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8175670" y="2162762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Н</a:t>
            </a:r>
            <a:endParaRPr lang="ru-RU" sz="1400" dirty="0">
              <a:latin typeface="+mj-lt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6163554" y="2453285"/>
            <a:ext cx="362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Ш</a:t>
            </a:r>
            <a:endParaRPr lang="ru-RU" sz="1400" dirty="0">
              <a:latin typeface="+mj-lt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6467291" y="2453284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6752556" y="2453284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Р</a:t>
            </a:r>
            <a:endParaRPr lang="ru-RU" sz="1400" dirty="0">
              <a:latin typeface="+mj-lt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6175255" y="2743134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О</a:t>
            </a:r>
            <a:endParaRPr lang="ru-RU" sz="1400" dirty="0">
              <a:latin typeface="+mj-lt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6460520" y="2743133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Т</a:t>
            </a:r>
            <a:endParaRPr lang="ru-RU" sz="1400" dirty="0">
              <a:latin typeface="+mj-lt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6745785" y="2743133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Н</a:t>
            </a:r>
            <a:endParaRPr lang="ru-RU" sz="1400" dirty="0">
              <a:latin typeface="+mj-lt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7056495" y="2743132"/>
            <a:ext cx="311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О</a:t>
            </a:r>
            <a:endParaRPr lang="ru-RU" sz="1400" dirty="0">
              <a:latin typeface="+mj-lt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7316585" y="2743132"/>
            <a:ext cx="362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Ш</a:t>
            </a:r>
            <a:endParaRPr lang="ru-RU" sz="1400" dirty="0">
              <a:latin typeface="+mj-lt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7629825" y="2743132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Е</a:t>
            </a:r>
            <a:endParaRPr lang="ru-RU" sz="1400" dirty="0">
              <a:latin typeface="+mj-lt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7906566" y="2743131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Н</a:t>
            </a:r>
            <a:endParaRPr lang="ru-RU" sz="1400" dirty="0">
              <a:latin typeface="+mj-lt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8187692" y="2743130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И</a:t>
            </a:r>
            <a:endParaRPr lang="ru-RU" sz="1400" dirty="0">
              <a:latin typeface="+mj-lt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8480104" y="2731641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Е</a:t>
            </a:r>
            <a:endParaRPr lang="ru-RU" sz="1400" dirty="0">
              <a:latin typeface="+mj-lt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4469702" y="3033783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П</a:t>
            </a:r>
            <a:endParaRPr lang="ru-RU" sz="1400" dirty="0">
              <a:latin typeface="+mj-lt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4737037" y="3033782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Р</a:t>
            </a:r>
            <a:endParaRPr lang="ru-RU" sz="1400" dirty="0">
              <a:latin typeface="+mj-lt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5040232" y="3033782"/>
            <a:ext cx="311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О</a:t>
            </a:r>
            <a:endParaRPr lang="ru-RU" sz="1400" dirty="0">
              <a:latin typeface="+mj-lt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5324047" y="3033781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П</a:t>
            </a:r>
            <a:endParaRPr lang="ru-RU" sz="1400" dirty="0">
              <a:latin typeface="+mj-lt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5611845" y="3033781"/>
            <a:ext cx="311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О</a:t>
            </a:r>
            <a:endParaRPr lang="ru-RU" sz="1400" dirty="0">
              <a:latin typeface="+mj-lt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5897377" y="3033781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Р</a:t>
            </a:r>
            <a:endParaRPr lang="ru-RU" sz="1400" dirty="0">
              <a:latin typeface="+mj-lt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6192590" y="3033780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Ц</a:t>
            </a:r>
            <a:endParaRPr lang="ru-RU" sz="1400" dirty="0">
              <a:latin typeface="+mj-lt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6464730" y="3025666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И</a:t>
            </a:r>
            <a:endParaRPr lang="ru-RU" sz="1400" dirty="0">
              <a:latin typeface="+mj-lt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6755589" y="3033779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Я</a:t>
            </a:r>
            <a:endParaRPr lang="ru-RU" sz="1400" dirty="0">
              <a:latin typeface="+mj-lt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8775" y="2070589"/>
            <a:ext cx="4033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800" dirty="0" smtClean="0">
                <a:solidFill>
                  <a:srgbClr val="00B050"/>
                </a:solidFill>
              </a:rPr>
              <a:t>9</a:t>
            </a:r>
            <a:r>
              <a:rPr lang="ru-RU" sz="1800" dirty="0">
                <a:solidFill>
                  <a:srgbClr val="00B050"/>
                </a:solidFill>
              </a:rPr>
              <a:t>.</a:t>
            </a:r>
            <a:r>
              <a:rPr lang="ru-RU" sz="1800" dirty="0"/>
              <a:t> Единица измерения времени.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8775" y="1669754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/>
              <a:t>Вопрос: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8775" y="952717"/>
            <a:ext cx="40338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Разгадайте </a:t>
            </a:r>
            <a:r>
              <a:rPr lang="ru-RU" sz="1800" dirty="0" smtClean="0"/>
              <a:t>кроссворд. </a:t>
            </a:r>
          </a:p>
          <a:p>
            <a:r>
              <a:rPr lang="ru-RU" sz="1800" dirty="0" smtClean="0"/>
              <a:t>Какое слово является ключевым? </a:t>
            </a:r>
            <a:endParaRPr lang="ru-RU" sz="1800" dirty="0"/>
          </a:p>
        </p:txBody>
      </p:sp>
      <p:sp>
        <p:nvSpPr>
          <p:cNvPr id="121" name="TextBox 120"/>
          <p:cNvSpPr txBox="1"/>
          <p:nvPr/>
        </p:nvSpPr>
        <p:spPr>
          <a:xfrm>
            <a:off x="5892444" y="3314804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С</a:t>
            </a:r>
            <a:endParaRPr lang="ru-RU" sz="1400" dirty="0">
              <a:latin typeface="+mj-lt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177709" y="3314803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Е</a:t>
            </a:r>
            <a:endParaRPr lang="ru-RU" sz="1400" dirty="0">
              <a:latin typeface="+mj-lt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462974" y="3314803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К</a:t>
            </a:r>
            <a:endParaRPr lang="ru-RU" sz="1400" dirty="0">
              <a:latin typeface="+mj-lt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6773684" y="3314802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У</a:t>
            </a:r>
            <a:endParaRPr lang="ru-RU" sz="1400" dirty="0">
              <a:latin typeface="+mj-lt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7015302" y="3314802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Н</a:t>
            </a:r>
            <a:endParaRPr lang="ru-RU" sz="1400" dirty="0">
              <a:latin typeface="+mj-lt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347014" y="3314802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Д</a:t>
            </a:r>
            <a:endParaRPr lang="ru-RU" sz="1400" dirty="0">
              <a:latin typeface="+mj-lt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642227" y="3314801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58775" y="288000"/>
            <a:ext cx="2348400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Кроссворд</a:t>
            </a:r>
          </a:p>
        </p:txBody>
      </p:sp>
    </p:spTree>
    <p:extLst>
      <p:ext uri="{BB962C8B-B14F-4D97-AF65-F5344CB8AC3E}">
        <p14:creationId xmlns="" xmlns:p14="http://schemas.microsoft.com/office/powerpoint/2010/main" val="31757455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1" grpId="0"/>
      <p:bldP spid="122" grpId="0"/>
      <p:bldP spid="123" grpId="0"/>
      <p:bldP spid="124" grpId="0"/>
      <p:bldP spid="125" grpId="0"/>
      <p:bldP spid="126" grpId="0"/>
      <p:bldP spid="127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" name="Таблица 14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79255167"/>
              </p:ext>
            </p:extLst>
          </p:nvPr>
        </p:nvGraphicFramePr>
        <p:xfrm>
          <a:off x="4177225" y="1019576"/>
          <a:ext cx="4608000" cy="288918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</a:tblGrid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4</a:t>
                      </a:r>
                      <a:endParaRPr lang="ru-RU" sz="1200" dirty="0" smtClean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8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B050"/>
                          </a:solidFill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8" name="Прямоугольник 147"/>
          <p:cNvSpPr/>
          <p:nvPr/>
        </p:nvSpPr>
        <p:spPr>
          <a:xfrm>
            <a:off x="5864310" y="3622578"/>
            <a:ext cx="3369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00B050"/>
                </a:solidFill>
                <a:latin typeface="+mj-lt"/>
              </a:rPr>
              <a:t>10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6197570" y="1292295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Р</a:t>
            </a:r>
            <a:endParaRPr lang="ru-RU" sz="1400" dirty="0">
              <a:latin typeface="+mj-lt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6464363" y="1292294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6749628" y="1292294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Д</a:t>
            </a:r>
            <a:endParaRPr lang="ru-RU" sz="1400" dirty="0">
              <a:latin typeface="+mj-lt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7051102" y="1292293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И</a:t>
            </a:r>
            <a:endParaRPr lang="ru-RU" sz="1400" dirty="0">
              <a:latin typeface="+mj-lt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7338900" y="1292293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У</a:t>
            </a:r>
            <a:endParaRPr lang="ru-RU" sz="1400" dirty="0">
              <a:latin typeface="+mj-lt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7633668" y="1292293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С</a:t>
            </a:r>
            <a:endParaRPr lang="ru-RU" sz="1400" dirty="0">
              <a:latin typeface="+mj-lt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5602104" y="1010610"/>
            <a:ext cx="29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З</a:t>
            </a:r>
            <a:endParaRPr lang="ru-RU" sz="1400" dirty="0">
              <a:latin typeface="+mj-lt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5887369" y="1010609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Н</a:t>
            </a:r>
            <a:endParaRPr lang="ru-RU" sz="1400" dirty="0">
              <a:latin typeface="+mj-lt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6172634" y="1010609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6446942" y="1010608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М</a:t>
            </a:r>
            <a:endParaRPr lang="ru-RU" sz="1400" dirty="0">
              <a:latin typeface="+mj-lt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6771142" y="1010608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Е</a:t>
            </a:r>
            <a:endParaRPr lang="ru-RU" sz="1400" dirty="0">
              <a:latin typeface="+mj-lt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7056674" y="1010608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Н</a:t>
            </a:r>
            <a:endParaRPr lang="ru-RU" sz="1400" dirty="0">
              <a:latin typeface="+mj-lt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7351887" y="1010607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7631702" y="1010606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Т</a:t>
            </a:r>
            <a:endParaRPr lang="ru-RU" sz="1400" dirty="0">
              <a:latin typeface="+mj-lt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7919939" y="1010606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Е</a:t>
            </a:r>
            <a:endParaRPr lang="ru-RU" sz="1400" dirty="0">
              <a:latin typeface="+mj-lt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8202118" y="1009117"/>
            <a:ext cx="317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Л</a:t>
            </a:r>
            <a:endParaRPr lang="ru-RU" sz="1400" dirty="0">
              <a:latin typeface="+mj-lt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8485714" y="1010610"/>
            <a:ext cx="311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Ь</a:t>
            </a:r>
            <a:endParaRPr lang="ru-RU" sz="1400" dirty="0">
              <a:latin typeface="+mj-lt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4729986" y="1582142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К</a:t>
            </a:r>
            <a:endParaRPr lang="ru-RU" sz="1400" dirty="0">
              <a:latin typeface="+mj-lt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5015251" y="1582141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В</a:t>
            </a:r>
            <a:endParaRPr lang="ru-RU" sz="1400" dirty="0">
              <a:latin typeface="+mj-lt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5300516" y="1582141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5611226" y="1582140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Д</a:t>
            </a:r>
            <a:endParaRPr lang="ru-RU" sz="1400" dirty="0">
              <a:latin typeface="+mj-lt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5899024" y="1582140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Р</a:t>
            </a:r>
            <a:endParaRPr lang="ru-RU" sz="1400" dirty="0">
              <a:latin typeface="+mj-lt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6180649" y="1583223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6464363" y="1581734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Т</a:t>
            </a:r>
            <a:endParaRPr lang="ru-RU" sz="1400" dirty="0">
              <a:latin typeface="+mj-lt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4737761" y="1872790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П</a:t>
            </a:r>
            <a:endParaRPr lang="ru-RU" sz="1400" dirty="0">
              <a:latin typeface="+mj-lt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5023026" y="1872789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5308291" y="1872789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Р</a:t>
            </a:r>
            <a:endParaRPr lang="ru-RU" sz="1400" dirty="0">
              <a:latin typeface="+mj-lt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5619001" y="1872788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5906799" y="1872788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Л</a:t>
            </a:r>
            <a:endParaRPr lang="ru-RU" sz="1400" dirty="0">
              <a:latin typeface="+mj-lt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6192331" y="1872788"/>
            <a:ext cx="317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Л</a:t>
            </a:r>
            <a:endParaRPr lang="ru-RU" sz="1400" dirty="0">
              <a:latin typeface="+mj-lt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6464363" y="1867464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Е</a:t>
            </a:r>
            <a:endParaRPr lang="ru-RU" sz="1400" dirty="0">
              <a:latin typeface="+mj-lt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6749628" y="1872787"/>
            <a:ext cx="317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Л</a:t>
            </a:r>
            <a:endParaRPr lang="ru-RU" sz="1400" dirty="0">
              <a:latin typeface="+mj-lt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7059078" y="1872790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Е</a:t>
            </a:r>
            <a:endParaRPr lang="ru-RU" sz="1400" dirty="0">
              <a:latin typeface="+mj-lt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7341304" y="1872790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П</a:t>
            </a:r>
            <a:endParaRPr lang="ru-RU" sz="1400" dirty="0">
              <a:latin typeface="+mj-lt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7618878" y="1867463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И</a:t>
            </a:r>
            <a:endParaRPr lang="ru-RU" sz="1400" dirty="0">
              <a:latin typeface="+mj-lt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7907917" y="1872604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П</a:t>
            </a:r>
            <a:endParaRPr lang="ru-RU" sz="1400" dirty="0">
              <a:latin typeface="+mj-lt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8199714" y="1867464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Е</a:t>
            </a:r>
            <a:endParaRPr lang="ru-RU" sz="1400" dirty="0">
              <a:latin typeface="+mj-lt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8480104" y="1872603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Д</a:t>
            </a:r>
            <a:endParaRPr lang="ru-RU" sz="1400" dirty="0">
              <a:latin typeface="+mj-lt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6454294" y="2171604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М</a:t>
            </a:r>
            <a:endParaRPr lang="ru-RU" sz="1400" dirty="0">
              <a:latin typeface="+mj-lt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6748795" y="2171603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И</a:t>
            </a:r>
            <a:endParaRPr lang="ru-RU" sz="1400" dirty="0">
              <a:latin typeface="+mj-lt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7052532" y="2171603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Л</a:t>
            </a:r>
            <a:endParaRPr lang="ru-RU" sz="1400" dirty="0">
              <a:latin typeface="+mj-lt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7335534" y="2171602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Л</a:t>
            </a:r>
            <a:endParaRPr lang="ru-RU" sz="1400" dirty="0">
              <a:latin typeface="+mj-lt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7618878" y="2160292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И</a:t>
            </a:r>
            <a:endParaRPr lang="ru-RU" sz="1400" dirty="0">
              <a:latin typeface="+mj-lt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7905131" y="2168944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О</a:t>
            </a:r>
            <a:endParaRPr lang="ru-RU" sz="1400" dirty="0">
              <a:latin typeface="+mj-lt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8175670" y="2162762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Н</a:t>
            </a:r>
            <a:endParaRPr lang="ru-RU" sz="1400" dirty="0">
              <a:latin typeface="+mj-lt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6163554" y="2453285"/>
            <a:ext cx="362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Ш</a:t>
            </a:r>
            <a:endParaRPr lang="ru-RU" sz="1400" dirty="0">
              <a:latin typeface="+mj-lt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6467291" y="2453284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6752556" y="2453284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Р</a:t>
            </a:r>
            <a:endParaRPr lang="ru-RU" sz="1400" dirty="0">
              <a:latin typeface="+mj-lt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6175255" y="2743134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О</a:t>
            </a:r>
            <a:endParaRPr lang="ru-RU" sz="1400" dirty="0">
              <a:latin typeface="+mj-lt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6460520" y="2743133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Т</a:t>
            </a:r>
            <a:endParaRPr lang="ru-RU" sz="1400" dirty="0">
              <a:latin typeface="+mj-lt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6745785" y="2743133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Н</a:t>
            </a:r>
            <a:endParaRPr lang="ru-RU" sz="1400" dirty="0">
              <a:latin typeface="+mj-lt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7056495" y="2743132"/>
            <a:ext cx="311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О</a:t>
            </a:r>
            <a:endParaRPr lang="ru-RU" sz="1400" dirty="0">
              <a:latin typeface="+mj-lt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7316585" y="2743132"/>
            <a:ext cx="362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Ш</a:t>
            </a:r>
            <a:endParaRPr lang="ru-RU" sz="1400" dirty="0">
              <a:latin typeface="+mj-lt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7629825" y="2743132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Е</a:t>
            </a:r>
            <a:endParaRPr lang="ru-RU" sz="1400" dirty="0">
              <a:latin typeface="+mj-lt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7906566" y="2743131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Н</a:t>
            </a:r>
            <a:endParaRPr lang="ru-RU" sz="1400" dirty="0">
              <a:latin typeface="+mj-lt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8187692" y="2743130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И</a:t>
            </a:r>
            <a:endParaRPr lang="ru-RU" sz="1400" dirty="0">
              <a:latin typeface="+mj-lt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8480104" y="2731641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Е</a:t>
            </a:r>
            <a:endParaRPr lang="ru-RU" sz="1400" dirty="0">
              <a:latin typeface="+mj-lt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4469702" y="3033783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П</a:t>
            </a:r>
            <a:endParaRPr lang="ru-RU" sz="1400" dirty="0">
              <a:latin typeface="+mj-lt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4737037" y="3033782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Р</a:t>
            </a:r>
            <a:endParaRPr lang="ru-RU" sz="1400" dirty="0">
              <a:latin typeface="+mj-lt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5040232" y="3033782"/>
            <a:ext cx="311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О</a:t>
            </a:r>
            <a:endParaRPr lang="ru-RU" sz="1400" dirty="0">
              <a:latin typeface="+mj-lt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5324047" y="3033781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П</a:t>
            </a:r>
            <a:endParaRPr lang="ru-RU" sz="1400" dirty="0">
              <a:latin typeface="+mj-lt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5611845" y="3033781"/>
            <a:ext cx="311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О</a:t>
            </a:r>
            <a:endParaRPr lang="ru-RU" sz="1400" dirty="0">
              <a:latin typeface="+mj-lt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5897377" y="3033781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Р</a:t>
            </a:r>
            <a:endParaRPr lang="ru-RU" sz="1400" dirty="0">
              <a:latin typeface="+mj-lt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6192590" y="3033780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Ц</a:t>
            </a:r>
            <a:endParaRPr lang="ru-RU" sz="1400" dirty="0">
              <a:latin typeface="+mj-lt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6464730" y="3025666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И</a:t>
            </a:r>
            <a:endParaRPr lang="ru-RU" sz="1400" dirty="0">
              <a:latin typeface="+mj-lt"/>
            </a:endParaRPr>
          </a:p>
        </p:txBody>
      </p:sp>
      <p:sp>
        <p:nvSpPr>
          <p:cNvPr id="214" name="TextBox 213"/>
          <p:cNvSpPr txBox="1"/>
          <p:nvPr/>
        </p:nvSpPr>
        <p:spPr>
          <a:xfrm>
            <a:off x="6755589" y="3033779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Я</a:t>
            </a:r>
            <a:endParaRPr lang="ru-RU" sz="1400" dirty="0">
              <a:latin typeface="+mj-lt"/>
            </a:endParaRPr>
          </a:p>
        </p:txBody>
      </p:sp>
      <p:sp>
        <p:nvSpPr>
          <p:cNvPr id="215" name="TextBox 214"/>
          <p:cNvSpPr txBox="1"/>
          <p:nvPr/>
        </p:nvSpPr>
        <p:spPr>
          <a:xfrm>
            <a:off x="5892444" y="3314804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С</a:t>
            </a:r>
            <a:endParaRPr lang="ru-RU" sz="1400" dirty="0">
              <a:latin typeface="+mj-lt"/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6177709" y="3314803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Е</a:t>
            </a:r>
            <a:endParaRPr lang="ru-RU" sz="1400" dirty="0">
              <a:latin typeface="+mj-lt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6462974" y="3314803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К</a:t>
            </a:r>
            <a:endParaRPr lang="ru-RU" sz="1400" dirty="0">
              <a:latin typeface="+mj-lt"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6773684" y="3314802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У</a:t>
            </a:r>
            <a:endParaRPr lang="ru-RU" sz="1400" dirty="0">
              <a:latin typeface="+mj-lt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7015302" y="3314802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Н</a:t>
            </a:r>
            <a:endParaRPr lang="ru-RU" sz="1400" dirty="0">
              <a:latin typeface="+mj-lt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7347014" y="3314802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Д</a:t>
            </a:r>
            <a:endParaRPr lang="ru-RU" sz="1400" dirty="0">
              <a:latin typeface="+mj-lt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7642227" y="3314801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8775" y="2070589"/>
            <a:ext cx="40338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800" dirty="0" smtClean="0">
                <a:solidFill>
                  <a:srgbClr val="00B050"/>
                </a:solidFill>
              </a:rPr>
              <a:t>10</a:t>
            </a:r>
            <a:r>
              <a:rPr lang="ru-RU" sz="1800" dirty="0">
                <a:solidFill>
                  <a:srgbClr val="00B050"/>
                </a:solidFill>
              </a:rPr>
              <a:t>.</a:t>
            </a:r>
            <a:r>
              <a:rPr lang="ru-RU" sz="1800" dirty="0"/>
              <a:t> Отношение длины отрезка на карте, чертеже, плане к длине отрезка, который он изображает.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8775" y="1669754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/>
              <a:t>Вопрос: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8775" y="952717"/>
            <a:ext cx="40338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Разгадайте </a:t>
            </a:r>
            <a:r>
              <a:rPr lang="ru-RU" sz="1800" dirty="0" smtClean="0"/>
              <a:t>кроссворд. </a:t>
            </a:r>
          </a:p>
          <a:p>
            <a:r>
              <a:rPr lang="ru-RU" sz="1800" dirty="0" smtClean="0"/>
              <a:t>Какое слово является ключевым? </a:t>
            </a:r>
            <a:endParaRPr lang="ru-RU" sz="1800" dirty="0"/>
          </a:p>
        </p:txBody>
      </p:sp>
      <p:sp>
        <p:nvSpPr>
          <p:cNvPr id="137" name="TextBox 136"/>
          <p:cNvSpPr txBox="1"/>
          <p:nvPr/>
        </p:nvSpPr>
        <p:spPr>
          <a:xfrm>
            <a:off x="6181728" y="3604513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М</a:t>
            </a:r>
            <a:endParaRPr lang="ru-RU" sz="1400" dirty="0">
              <a:latin typeface="+mj-lt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6466993" y="3604512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6752258" y="3604512"/>
            <a:ext cx="300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С</a:t>
            </a:r>
            <a:endParaRPr lang="ru-RU" sz="1400" dirty="0">
              <a:latin typeface="+mj-lt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7017330" y="3604511"/>
            <a:ext cx="362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Ш</a:t>
            </a:r>
            <a:endParaRPr lang="ru-RU" sz="1400" dirty="0">
              <a:latin typeface="+mj-lt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7350766" y="3604511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Т</a:t>
            </a:r>
            <a:endParaRPr lang="ru-RU" sz="1400" dirty="0">
              <a:latin typeface="+mj-lt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7636298" y="3604511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7931511" y="3604510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Б</a:t>
            </a:r>
            <a:endParaRPr lang="ru-RU" sz="1400" dirty="0">
              <a:latin typeface="+mj-lt"/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358775" y="288000"/>
            <a:ext cx="2348400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Кроссворд</a:t>
            </a:r>
          </a:p>
        </p:txBody>
      </p:sp>
    </p:spTree>
    <p:extLst>
      <p:ext uri="{BB962C8B-B14F-4D97-AF65-F5344CB8AC3E}">
        <p14:creationId xmlns="" xmlns:p14="http://schemas.microsoft.com/office/powerpoint/2010/main" val="30585810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7" grpId="0"/>
      <p:bldP spid="138" grpId="0"/>
      <p:bldP spid="139" grpId="0"/>
      <p:bldP spid="140" grpId="0"/>
      <p:bldP spid="141" grpId="0"/>
      <p:bldP spid="142" grpId="0"/>
      <p:bldP spid="143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8775" y="2070589"/>
            <a:ext cx="4033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800" dirty="0" smtClean="0">
                <a:solidFill>
                  <a:srgbClr val="00B050"/>
                </a:solidFill>
              </a:rPr>
              <a:t>МАТЕМАТИКА</a:t>
            </a:r>
            <a:endParaRPr lang="ru-RU" sz="1800" dirty="0">
              <a:solidFill>
                <a:srgbClr val="00B05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8775" y="1669754"/>
            <a:ext cx="2091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/>
              <a:t>Ключевое слово:</a:t>
            </a:r>
            <a:endParaRPr lang="ru-RU" sz="1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8775" y="952717"/>
            <a:ext cx="40338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Разгадайте </a:t>
            </a:r>
            <a:r>
              <a:rPr lang="ru-RU" sz="1800" dirty="0" smtClean="0"/>
              <a:t>кроссворд. </a:t>
            </a:r>
          </a:p>
          <a:p>
            <a:r>
              <a:rPr lang="ru-RU" sz="1800" dirty="0" smtClean="0"/>
              <a:t>Какое слово является ключевым? </a:t>
            </a:r>
            <a:endParaRPr lang="ru-RU" sz="1800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358775" y="288000"/>
            <a:ext cx="2348400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Кроссворд</a:t>
            </a:r>
          </a:p>
        </p:txBody>
      </p:sp>
      <p:graphicFrame>
        <p:nvGraphicFramePr>
          <p:cNvPr id="87" name="Таблица 8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76241084"/>
              </p:ext>
            </p:extLst>
          </p:nvPr>
        </p:nvGraphicFramePr>
        <p:xfrm>
          <a:off x="4177225" y="1019576"/>
          <a:ext cx="4608000" cy="288918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</a:tblGrid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4</a:t>
                      </a:r>
                      <a:endParaRPr lang="ru-RU" sz="1200" dirty="0" smtClean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8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B050"/>
                          </a:solidFill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8" name="Прямоугольник 87"/>
          <p:cNvSpPr/>
          <p:nvPr/>
        </p:nvSpPr>
        <p:spPr>
          <a:xfrm>
            <a:off x="5864310" y="3622578"/>
            <a:ext cx="3369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00B050"/>
                </a:solidFill>
                <a:latin typeface="+mj-lt"/>
              </a:rPr>
              <a:t>10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197570" y="1292295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Р</a:t>
            </a:r>
            <a:endParaRPr lang="ru-RU" sz="1400" dirty="0">
              <a:latin typeface="+mj-lt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464363" y="1292294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749628" y="1292294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Д</a:t>
            </a:r>
            <a:endParaRPr lang="ru-RU" sz="1400" dirty="0">
              <a:latin typeface="+mj-lt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051102" y="1292293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И</a:t>
            </a:r>
            <a:endParaRPr lang="ru-RU" sz="1400" dirty="0">
              <a:latin typeface="+mj-lt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338900" y="1292293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У</a:t>
            </a:r>
            <a:endParaRPr lang="ru-RU" sz="1400" dirty="0">
              <a:latin typeface="+mj-l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633668" y="1292293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С</a:t>
            </a:r>
            <a:endParaRPr lang="ru-RU" sz="1400" dirty="0">
              <a:latin typeface="+mj-lt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602104" y="1010610"/>
            <a:ext cx="29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З</a:t>
            </a:r>
            <a:endParaRPr lang="ru-RU" sz="1400" dirty="0">
              <a:latin typeface="+mj-lt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887369" y="1010609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Н</a:t>
            </a:r>
            <a:endParaRPr lang="ru-RU" sz="1400" dirty="0">
              <a:latin typeface="+mj-lt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172634" y="1010609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446942" y="1010608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М</a:t>
            </a:r>
            <a:endParaRPr lang="ru-RU" sz="1400" dirty="0">
              <a:latin typeface="+mj-lt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771142" y="1010608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Е</a:t>
            </a:r>
            <a:endParaRPr lang="ru-RU" sz="1400" dirty="0">
              <a:latin typeface="+mj-lt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056674" y="1010608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Н</a:t>
            </a:r>
            <a:endParaRPr lang="ru-RU" sz="1400" dirty="0">
              <a:latin typeface="+mj-lt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351887" y="1010607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631702" y="1010606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Т</a:t>
            </a:r>
            <a:endParaRPr lang="ru-RU" sz="1400" dirty="0">
              <a:latin typeface="+mj-lt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919939" y="1010606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Е</a:t>
            </a:r>
            <a:endParaRPr lang="ru-RU" sz="1400" dirty="0">
              <a:latin typeface="+mj-lt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202118" y="1009117"/>
            <a:ext cx="317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Л</a:t>
            </a:r>
            <a:endParaRPr lang="ru-RU" sz="1400" dirty="0">
              <a:latin typeface="+mj-lt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8485714" y="1010610"/>
            <a:ext cx="311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Ь</a:t>
            </a:r>
            <a:endParaRPr lang="ru-RU" sz="1400" dirty="0">
              <a:latin typeface="+mj-lt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729986" y="1582142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К</a:t>
            </a:r>
            <a:endParaRPr lang="ru-RU" sz="1400" dirty="0">
              <a:latin typeface="+mj-lt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015251" y="1582141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В</a:t>
            </a:r>
            <a:endParaRPr lang="ru-RU" sz="1400" dirty="0">
              <a:latin typeface="+mj-lt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300516" y="1582141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611226" y="1582140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Д</a:t>
            </a:r>
            <a:endParaRPr lang="ru-RU" sz="1400" dirty="0">
              <a:latin typeface="+mj-lt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899024" y="1582140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Р</a:t>
            </a:r>
            <a:endParaRPr lang="ru-RU" sz="1400" dirty="0">
              <a:latin typeface="+mj-lt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180649" y="1583223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464363" y="1581734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Т</a:t>
            </a:r>
            <a:endParaRPr lang="ru-RU" sz="1400" dirty="0">
              <a:latin typeface="+mj-lt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737761" y="1872790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П</a:t>
            </a:r>
            <a:endParaRPr lang="ru-RU" sz="1400" dirty="0">
              <a:latin typeface="+mj-lt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023026" y="1872789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308291" y="1872789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Р</a:t>
            </a:r>
            <a:endParaRPr lang="ru-RU" sz="1400" dirty="0">
              <a:latin typeface="+mj-lt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619001" y="1872788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906799" y="1872788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Л</a:t>
            </a:r>
            <a:endParaRPr lang="ru-RU" sz="1400" dirty="0">
              <a:latin typeface="+mj-lt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192331" y="1872788"/>
            <a:ext cx="317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Л</a:t>
            </a:r>
            <a:endParaRPr lang="ru-RU" sz="1400" dirty="0">
              <a:latin typeface="+mj-lt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464363" y="1867464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Е</a:t>
            </a:r>
            <a:endParaRPr lang="ru-RU" sz="1400" dirty="0">
              <a:latin typeface="+mj-lt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749628" y="1872787"/>
            <a:ext cx="317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Л</a:t>
            </a:r>
            <a:endParaRPr lang="ru-RU" sz="1400" dirty="0">
              <a:latin typeface="+mj-lt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7059078" y="1872790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Е</a:t>
            </a:r>
            <a:endParaRPr lang="ru-RU" sz="1400" dirty="0">
              <a:latin typeface="+mj-lt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7341304" y="1872790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П</a:t>
            </a:r>
            <a:endParaRPr lang="ru-RU" sz="1400" dirty="0">
              <a:latin typeface="+mj-lt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618878" y="1867463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И</a:t>
            </a:r>
            <a:endParaRPr lang="ru-RU" sz="1400" dirty="0">
              <a:latin typeface="+mj-lt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7907917" y="1872604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П</a:t>
            </a:r>
            <a:endParaRPr lang="ru-RU" sz="1400" dirty="0">
              <a:latin typeface="+mj-lt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8199714" y="1867464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Е</a:t>
            </a:r>
            <a:endParaRPr lang="ru-RU" sz="1400" dirty="0">
              <a:latin typeface="+mj-lt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8480104" y="1872603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Д</a:t>
            </a:r>
            <a:endParaRPr lang="ru-RU" sz="1400" dirty="0">
              <a:latin typeface="+mj-lt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454294" y="2171604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М</a:t>
            </a:r>
            <a:endParaRPr lang="ru-RU" sz="1400" dirty="0">
              <a:latin typeface="+mj-lt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748795" y="2171603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И</a:t>
            </a:r>
            <a:endParaRPr lang="ru-RU" sz="1400" dirty="0">
              <a:latin typeface="+mj-lt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7052532" y="2171603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Л</a:t>
            </a:r>
            <a:endParaRPr lang="ru-RU" sz="1400" dirty="0">
              <a:latin typeface="+mj-lt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7335534" y="2171602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Л</a:t>
            </a:r>
            <a:endParaRPr lang="ru-RU" sz="1400" dirty="0">
              <a:latin typeface="+mj-lt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7618878" y="2160292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И</a:t>
            </a:r>
            <a:endParaRPr lang="ru-RU" sz="1400" dirty="0">
              <a:latin typeface="+mj-lt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905131" y="2168944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О</a:t>
            </a:r>
            <a:endParaRPr lang="ru-RU" sz="1400" dirty="0">
              <a:latin typeface="+mj-lt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8175670" y="2162762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Н</a:t>
            </a:r>
            <a:endParaRPr lang="ru-RU" sz="1400" dirty="0">
              <a:latin typeface="+mj-lt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6163554" y="2453285"/>
            <a:ext cx="362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Ш</a:t>
            </a:r>
            <a:endParaRPr lang="ru-RU" sz="1400" dirty="0">
              <a:latin typeface="+mj-lt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6467291" y="2453284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6752556" y="2453284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Р</a:t>
            </a:r>
            <a:endParaRPr lang="ru-RU" sz="1400" dirty="0">
              <a:latin typeface="+mj-lt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175255" y="2743134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О</a:t>
            </a:r>
            <a:endParaRPr lang="ru-RU" sz="1400" dirty="0">
              <a:latin typeface="+mj-lt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6460520" y="2743133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Т</a:t>
            </a:r>
            <a:endParaRPr lang="ru-RU" sz="1400" dirty="0">
              <a:latin typeface="+mj-lt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6745785" y="2743133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Н</a:t>
            </a:r>
            <a:endParaRPr lang="ru-RU" sz="1400" dirty="0">
              <a:latin typeface="+mj-lt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7056495" y="2743132"/>
            <a:ext cx="311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О</a:t>
            </a:r>
            <a:endParaRPr lang="ru-RU" sz="1400" dirty="0">
              <a:latin typeface="+mj-lt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7316585" y="2743132"/>
            <a:ext cx="362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Ш</a:t>
            </a:r>
            <a:endParaRPr lang="ru-RU" sz="1400" dirty="0">
              <a:latin typeface="+mj-lt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7629825" y="2743132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Е</a:t>
            </a:r>
            <a:endParaRPr lang="ru-RU" sz="1400" dirty="0">
              <a:latin typeface="+mj-lt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7906566" y="2743131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Н</a:t>
            </a:r>
            <a:endParaRPr lang="ru-RU" sz="1400" dirty="0">
              <a:latin typeface="+mj-lt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8187692" y="2743130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И</a:t>
            </a:r>
            <a:endParaRPr lang="ru-RU" sz="1400" dirty="0">
              <a:latin typeface="+mj-lt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8480104" y="2731641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Е</a:t>
            </a:r>
            <a:endParaRPr lang="ru-RU" sz="1400" dirty="0">
              <a:latin typeface="+mj-lt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4469702" y="3033783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П</a:t>
            </a:r>
            <a:endParaRPr lang="ru-RU" sz="1400" dirty="0">
              <a:latin typeface="+mj-lt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4737037" y="3033782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Р</a:t>
            </a:r>
            <a:endParaRPr lang="ru-RU" sz="1400" dirty="0">
              <a:latin typeface="+mj-lt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5040232" y="3033782"/>
            <a:ext cx="311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О</a:t>
            </a:r>
            <a:endParaRPr lang="ru-RU" sz="1400" dirty="0">
              <a:latin typeface="+mj-lt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5324047" y="3033781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П</a:t>
            </a:r>
            <a:endParaRPr lang="ru-RU" sz="1400" dirty="0">
              <a:latin typeface="+mj-lt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5611845" y="3033781"/>
            <a:ext cx="311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О</a:t>
            </a:r>
            <a:endParaRPr lang="ru-RU" sz="1400" dirty="0">
              <a:latin typeface="+mj-lt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5897377" y="3033781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Р</a:t>
            </a:r>
            <a:endParaRPr lang="ru-RU" sz="1400" dirty="0">
              <a:latin typeface="+mj-lt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6192590" y="3033780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Ц</a:t>
            </a:r>
            <a:endParaRPr lang="ru-RU" sz="1400" dirty="0">
              <a:latin typeface="+mj-lt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6464730" y="3025666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И</a:t>
            </a:r>
            <a:endParaRPr lang="ru-RU" sz="1400" dirty="0">
              <a:latin typeface="+mj-lt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6755589" y="3033779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Я</a:t>
            </a:r>
            <a:endParaRPr lang="ru-RU" sz="1400" dirty="0">
              <a:latin typeface="+mj-lt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5892444" y="3314804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С</a:t>
            </a:r>
            <a:endParaRPr lang="ru-RU" sz="1400" dirty="0">
              <a:latin typeface="+mj-lt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6177709" y="3314803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Е</a:t>
            </a:r>
            <a:endParaRPr lang="ru-RU" sz="1400" dirty="0">
              <a:latin typeface="+mj-lt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6462974" y="3314803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К</a:t>
            </a:r>
            <a:endParaRPr lang="ru-RU" sz="1400" dirty="0">
              <a:latin typeface="+mj-lt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6773684" y="3314802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У</a:t>
            </a:r>
            <a:endParaRPr lang="ru-RU" sz="1400" dirty="0">
              <a:latin typeface="+mj-lt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7015302" y="3314802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Н</a:t>
            </a:r>
            <a:endParaRPr lang="ru-RU" sz="1400" dirty="0">
              <a:latin typeface="+mj-lt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7347014" y="3314802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Д</a:t>
            </a:r>
            <a:endParaRPr lang="ru-RU" sz="1400" dirty="0">
              <a:latin typeface="+mj-lt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7642227" y="3314801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6181728" y="3604513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М</a:t>
            </a:r>
            <a:endParaRPr lang="ru-RU" sz="1400" dirty="0">
              <a:latin typeface="+mj-lt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466993" y="3604512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6752258" y="3604512"/>
            <a:ext cx="300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С</a:t>
            </a:r>
            <a:endParaRPr lang="ru-RU" sz="1400" dirty="0">
              <a:latin typeface="+mj-lt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7017330" y="3604511"/>
            <a:ext cx="362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Ш</a:t>
            </a:r>
            <a:endParaRPr lang="ru-RU" sz="1400" dirty="0">
              <a:latin typeface="+mj-lt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7350766" y="3604511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Т</a:t>
            </a:r>
            <a:endParaRPr lang="ru-RU" sz="1400" dirty="0">
              <a:latin typeface="+mj-lt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7636298" y="3604511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А</a:t>
            </a:r>
            <a:endParaRPr lang="ru-RU" sz="1400" dirty="0">
              <a:latin typeface="+mj-lt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7931511" y="3604510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Б</a:t>
            </a:r>
            <a:endParaRPr lang="ru-RU" sz="14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23498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90" grpId="0"/>
      <p:bldP spid="98" grpId="0"/>
      <p:bldP spid="112" grpId="0"/>
      <p:bldP spid="119" grpId="0"/>
      <p:bldP spid="127" grpId="0"/>
      <p:bldP spid="135" grpId="0"/>
      <p:bldP spid="138" grpId="0"/>
      <p:bldP spid="153" grpId="0"/>
      <p:bldP spid="157" grpId="0"/>
      <p:bldP spid="163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60732" y="-90869"/>
            <a:ext cx="5824794" cy="1373362"/>
          </a:xfrm>
          <a:prstGeom prst="rect">
            <a:avLst/>
          </a:prstGeom>
          <a:noFill/>
          <a:effectLst/>
        </p:spPr>
        <p:txBody>
          <a:bodyPr wrap="square" lIns="720000" tIns="360000" rIns="720000" bIns="360000" rtlCol="0">
            <a:spAutoFit/>
          </a:bodyPr>
          <a:lstStyle/>
          <a:p>
            <a:pPr algn="ctr"/>
            <a:r>
              <a:rPr lang="ru-RU" sz="4200" dirty="0" smtClean="0">
                <a:solidFill>
                  <a:srgbClr val="00B05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</a:rPr>
              <a:t>УДАЧИ!</a:t>
            </a:r>
            <a:endParaRPr lang="ru-RU" sz="3400" dirty="0">
              <a:solidFill>
                <a:srgbClr val="00B05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j-l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724376"/>
            <a:ext cx="1941671" cy="44191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325" y="977265"/>
            <a:ext cx="1907381" cy="41662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993" y="964406"/>
            <a:ext cx="1971675" cy="41790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037" y="1002982"/>
            <a:ext cx="2481739" cy="41405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5109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2210542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Разминка</a:t>
            </a:r>
            <a:endParaRPr lang="ru-RU" sz="3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28700" y="3959346"/>
            <a:ext cx="4838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десятки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0" y="3849964"/>
            <a:ext cx="511432" cy="4957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313" y="964406"/>
            <a:ext cx="1971675" cy="417909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8775" y="1126200"/>
            <a:ext cx="550862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 smtClean="0"/>
              <a:t>6. </a:t>
            </a:r>
            <a:r>
              <a:rPr lang="ru-RU" sz="1800" dirty="0"/>
              <a:t>Как называются цифры 2-го разряда в записи натурального числа?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02648" y="2361324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1–й разряд </a:t>
            </a:r>
            <a:endParaRPr lang="ru-RU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1230870" y="2785422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2–й разряд </a:t>
            </a:r>
            <a:endParaRPr lang="ru-RU" sz="18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60291" y="3259956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3–й разряд </a:t>
            </a:r>
            <a:endParaRPr lang="ru-RU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369258" y="1817552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563</a:t>
            </a:r>
            <a:endParaRPr lang="ru-RU" sz="1800" dirty="0">
              <a:solidFill>
                <a:srgbClr val="00B050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873714" y="2184173"/>
            <a:ext cx="3511940" cy="519100"/>
            <a:chOff x="3759059" y="2909906"/>
            <a:chExt cx="3511940" cy="519100"/>
          </a:xfrm>
        </p:grpSpPr>
        <p:cxnSp>
          <p:nvCxnSpPr>
            <p:cNvPr id="18" name="Прямая со стрелкой 17"/>
            <p:cNvCxnSpPr/>
            <p:nvPr/>
          </p:nvCxnSpPr>
          <p:spPr>
            <a:xfrm flipH="1" flipV="1">
              <a:off x="3759059" y="2909906"/>
              <a:ext cx="347166" cy="5191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4099877" y="3429006"/>
              <a:ext cx="3171122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/>
          <p:cNvGrpSpPr/>
          <p:nvPr/>
        </p:nvGrpSpPr>
        <p:grpSpPr>
          <a:xfrm>
            <a:off x="693743" y="2176289"/>
            <a:ext cx="3923080" cy="951083"/>
            <a:chOff x="3440765" y="2928940"/>
            <a:chExt cx="3923080" cy="951083"/>
          </a:xfrm>
        </p:grpSpPr>
        <p:cxnSp>
          <p:nvCxnSpPr>
            <p:cNvPr id="21" name="Прямая со стрелкой 20"/>
            <p:cNvCxnSpPr/>
            <p:nvPr/>
          </p:nvCxnSpPr>
          <p:spPr>
            <a:xfrm rot="16200000" flipV="1">
              <a:off x="3280808" y="3088897"/>
              <a:ext cx="951083" cy="63116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4070227" y="3880022"/>
              <a:ext cx="329361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22"/>
          <p:cNvGrpSpPr/>
          <p:nvPr/>
        </p:nvGrpSpPr>
        <p:grpSpPr>
          <a:xfrm>
            <a:off x="517406" y="2176290"/>
            <a:ext cx="3868248" cy="1423910"/>
            <a:chOff x="3143240" y="2928940"/>
            <a:chExt cx="3868248" cy="1423910"/>
          </a:xfrm>
        </p:grpSpPr>
        <p:cxnSp>
          <p:nvCxnSpPr>
            <p:cNvPr id="24" name="Прямая со стрелкой 23"/>
            <p:cNvCxnSpPr/>
            <p:nvPr/>
          </p:nvCxnSpPr>
          <p:spPr>
            <a:xfrm rot="16200000" flipV="1">
              <a:off x="2890244" y="3181936"/>
              <a:ext cx="1423910" cy="91791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4056395" y="4352849"/>
              <a:ext cx="2955093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2378373" y="2367296"/>
            <a:ext cx="2007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(разряд единиц)</a:t>
            </a:r>
            <a:endParaRPr lang="ru-RU" sz="1800" dirty="0"/>
          </a:p>
        </p:txBody>
      </p:sp>
      <p:sp>
        <p:nvSpPr>
          <p:cNvPr id="27" name="TextBox 26"/>
          <p:cNvSpPr txBox="1"/>
          <p:nvPr/>
        </p:nvSpPr>
        <p:spPr>
          <a:xfrm>
            <a:off x="2507501" y="2785422"/>
            <a:ext cx="2158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(разряд десятков)</a:t>
            </a:r>
            <a:endParaRPr lang="ru-RU" sz="1800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41680" y="3266725"/>
            <a:ext cx="179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(разряд сотен)</a:t>
            </a: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5337347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5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2210542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Разминка</a:t>
            </a:r>
            <a:endParaRPr lang="ru-RU" sz="3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8775" y="1126200"/>
            <a:ext cx="550862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 smtClean="0"/>
              <a:t>7. </a:t>
            </a:r>
            <a:r>
              <a:rPr lang="ru-RU" sz="1800" dirty="0"/>
              <a:t>Три десятка умножили на два десятка.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Сколько </a:t>
            </a:r>
            <a:r>
              <a:rPr lang="ru-RU" sz="1800" dirty="0"/>
              <a:t>десятков получилось?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313" y="964406"/>
            <a:ext cx="1971675" cy="41790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889207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2210542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Разминка</a:t>
            </a:r>
            <a:endParaRPr lang="ru-RU" sz="3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28700" y="2596711"/>
            <a:ext cx="4838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>
                <a:solidFill>
                  <a:srgbClr val="00B050"/>
                </a:solidFill>
              </a:rPr>
              <a:t>60 </a:t>
            </a:r>
            <a:r>
              <a:rPr lang="ru-RU" sz="1800" dirty="0" smtClean="0">
                <a:solidFill>
                  <a:srgbClr val="00B050"/>
                </a:solidFill>
              </a:rPr>
              <a:t>десятков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0" y="2487329"/>
            <a:ext cx="511432" cy="4957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313" y="964406"/>
            <a:ext cx="1971675" cy="417909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8775" y="1126200"/>
            <a:ext cx="550862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 smtClean="0"/>
              <a:t>7. </a:t>
            </a:r>
            <a:r>
              <a:rPr lang="ru-RU" sz="1800" dirty="0"/>
              <a:t>Три десятка умножили на два десятка.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Сколько </a:t>
            </a:r>
            <a:r>
              <a:rPr lang="ru-RU" sz="1800" dirty="0"/>
              <a:t>десятков получилось?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0680" y="1951263"/>
            <a:ext cx="40219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800" dirty="0" smtClean="0">
                <a:solidFill>
                  <a:srgbClr val="00B050"/>
                </a:solidFill>
              </a:rPr>
              <a:t>30 </a:t>
            </a:r>
            <a:r>
              <a:rPr lang="ru-RU" sz="1800" dirty="0" smtClean="0">
                <a:solidFill>
                  <a:srgbClr val="00B050"/>
                </a:solidFill>
                <a:sym typeface="Symbol" panose="05050102010706020507" pitchFamily="18" charset="2"/>
              </a:rPr>
              <a:t> 20 = 600</a:t>
            </a:r>
            <a:endParaRPr lang="ru-RU" sz="18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15981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2210542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Разминка</a:t>
            </a:r>
            <a:endParaRPr lang="ru-RU" sz="3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8775" y="1126200"/>
            <a:ext cx="5508625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 smtClean="0"/>
              <a:t>8. </a:t>
            </a:r>
            <a:r>
              <a:rPr lang="ru-RU" sz="1800" dirty="0"/>
              <a:t>Кошка Машка, стоя на двух лапах, весит 3 кг.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А </a:t>
            </a:r>
            <a:r>
              <a:rPr lang="ru-RU" sz="1800" dirty="0"/>
              <a:t>сколько </a:t>
            </a:r>
            <a:r>
              <a:rPr lang="ru-RU" sz="1800" dirty="0" smtClean="0"/>
              <a:t>килограммов </a:t>
            </a:r>
            <a:r>
              <a:rPr lang="ru-RU" sz="1800" dirty="0"/>
              <a:t>будет весить кошка Машка, если встанет на четыре лапы?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313" y="964406"/>
            <a:ext cx="1971675" cy="41790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3316192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2210542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Разминка</a:t>
            </a:r>
            <a:endParaRPr lang="ru-RU" sz="3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28700" y="4300009"/>
            <a:ext cx="4838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>
                <a:solidFill>
                  <a:srgbClr val="00B050"/>
                </a:solidFill>
              </a:rPr>
              <a:t>3 </a:t>
            </a:r>
            <a:r>
              <a:rPr lang="ru-RU" sz="1800" dirty="0" smtClean="0">
                <a:solidFill>
                  <a:srgbClr val="00B050"/>
                </a:solidFill>
              </a:rPr>
              <a:t>кг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0" y="4190627"/>
            <a:ext cx="511432" cy="4957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313" y="964406"/>
            <a:ext cx="1971675" cy="417909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8775" y="1126200"/>
            <a:ext cx="5508625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 smtClean="0"/>
              <a:t>8. </a:t>
            </a:r>
            <a:r>
              <a:rPr lang="ru-RU" sz="1800" dirty="0"/>
              <a:t>Кошка Машка, стоя на двух лапах, весит 3 кг.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А </a:t>
            </a:r>
            <a:r>
              <a:rPr lang="ru-RU" sz="1800" dirty="0"/>
              <a:t>сколько </a:t>
            </a:r>
            <a:r>
              <a:rPr lang="ru-RU" sz="1800" dirty="0" smtClean="0"/>
              <a:t>килограммов </a:t>
            </a:r>
            <a:r>
              <a:rPr lang="ru-RU" sz="1800" dirty="0"/>
              <a:t>будет весить кошка Машка, если встанет на четыре лапы?</a:t>
            </a:r>
          </a:p>
        </p:txBody>
      </p:sp>
      <p:pic>
        <p:nvPicPr>
          <p:cNvPr id="1028" name="Picture 4" descr="http://cliparts.co/cliparts/6cy/5BA/6cy5BAd9i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02" y="2069778"/>
            <a:ext cx="1571175" cy="18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74912" y="3136102"/>
            <a:ext cx="54404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3 кг</a:t>
            </a:r>
          </a:p>
        </p:txBody>
      </p:sp>
      <p:pic>
        <p:nvPicPr>
          <p:cNvPr id="1032" name="Picture 8" descr="https://clipartion.com/wp-content/uploads/2015/11/dog-chasing-cat-clip-art-free-clipart-images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804" y="2159778"/>
            <a:ext cx="2149684" cy="162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479621" y="2679798"/>
            <a:ext cx="54404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3 кг</a:t>
            </a:r>
          </a:p>
        </p:txBody>
      </p:sp>
    </p:spTree>
    <p:extLst>
      <p:ext uri="{BB962C8B-B14F-4D97-AF65-F5344CB8AC3E}">
        <p14:creationId xmlns="" xmlns:p14="http://schemas.microsoft.com/office/powerpoint/2010/main" val="6304665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2210542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Разминка</a:t>
            </a:r>
            <a:endParaRPr lang="ru-RU" sz="3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8775" y="1126200"/>
            <a:ext cx="550862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 smtClean="0"/>
              <a:t>9. </a:t>
            </a:r>
            <a:r>
              <a:rPr lang="ru-RU" sz="1800" dirty="0"/>
              <a:t>На одной руке 5 пальцев, на двух – 10.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А </a:t>
            </a:r>
            <a:r>
              <a:rPr lang="ru-RU" sz="1800" dirty="0"/>
              <a:t>сколько пальцев на 10 руках?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313" y="964406"/>
            <a:ext cx="1971675" cy="41790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5642259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39698" y="1946625"/>
            <a:ext cx="3664604" cy="1250251"/>
          </a:xfrm>
          <a:prstGeom prst="rect">
            <a:avLst/>
          </a:prstGeom>
          <a:noFill/>
          <a:ln w="25400">
            <a:solidFill>
              <a:schemeClr val="bg1">
                <a:alpha val="97000"/>
              </a:schemeClr>
            </a:solidFill>
          </a:ln>
        </p:spPr>
        <p:txBody>
          <a:bodyPr wrap="none" lIns="720000" tIns="360000" rIns="720000" bIns="360000" rtlCol="0">
            <a:spAutoFit/>
          </a:bodyPr>
          <a:lstStyle/>
          <a:p>
            <a:pPr algn="ctr"/>
            <a:r>
              <a:rPr lang="ru-RU" sz="3400" dirty="0" smtClean="0">
                <a:solidFill>
                  <a:schemeClr val="bg1"/>
                </a:solidFill>
                <a:latin typeface="+mj-lt"/>
              </a:rPr>
              <a:t>Разминка</a:t>
            </a:r>
            <a:endParaRPr lang="ru-RU" sz="3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313" y="964406"/>
            <a:ext cx="1971675" cy="41790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11957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2210542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Разминка</a:t>
            </a:r>
            <a:endParaRPr lang="ru-RU" sz="3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28700" y="4291043"/>
            <a:ext cx="4838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50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0" y="4181661"/>
            <a:ext cx="511432" cy="4957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313" y="964406"/>
            <a:ext cx="1971675" cy="417909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8775" y="1126200"/>
            <a:ext cx="550862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 smtClean="0"/>
              <a:t>9. </a:t>
            </a:r>
            <a:r>
              <a:rPr lang="ru-RU" sz="1800" dirty="0"/>
              <a:t>На одной руке 5 пальцев, на двух – 10.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А </a:t>
            </a:r>
            <a:r>
              <a:rPr lang="ru-RU" sz="1800" dirty="0"/>
              <a:t>сколько пальцев на 10 руках?</a:t>
            </a:r>
          </a:p>
        </p:txBody>
      </p:sp>
      <p:pic>
        <p:nvPicPr>
          <p:cNvPr id="2050" name="Picture 2" descr="https://openclipart.org/image/2400px/svg_to_png/149353/1310553625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70" y="1823134"/>
            <a:ext cx="882383" cy="108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openclipart.org/image/2400px/svg_to_png/149353/131055362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58" y="2789685"/>
            <a:ext cx="882383" cy="108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311111" y="1579211"/>
            <a:ext cx="1165883" cy="1264264"/>
            <a:chOff x="284216" y="1561281"/>
            <a:chExt cx="1165883" cy="1264264"/>
          </a:xfrm>
        </p:grpSpPr>
        <p:sp>
          <p:nvSpPr>
            <p:cNvPr id="2" name="TextBox 1"/>
            <p:cNvSpPr txBox="1"/>
            <p:nvPr/>
          </p:nvSpPr>
          <p:spPr>
            <a:xfrm>
              <a:off x="284216" y="1635373"/>
              <a:ext cx="2872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00B050"/>
                  </a:solidFill>
                </a:rPr>
                <a:t>1</a:t>
              </a:r>
              <a:endParaRPr lang="ru-RU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2319" y="1561281"/>
              <a:ext cx="2872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00B050"/>
                  </a:solidFill>
                </a:rPr>
                <a:t>2</a:t>
              </a:r>
              <a:endParaRPr lang="ru-RU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7092" y="1633068"/>
              <a:ext cx="2872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00B050"/>
                  </a:solidFill>
                </a:rPr>
                <a:t>3</a:t>
              </a:r>
              <a:endParaRPr lang="ru-RU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13893" y="1769039"/>
              <a:ext cx="2872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00B050"/>
                  </a:solidFill>
                </a:rPr>
                <a:t>4</a:t>
              </a:r>
              <a:endParaRPr lang="ru-RU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62841" y="2517768"/>
              <a:ext cx="2872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00B050"/>
                  </a:solidFill>
                </a:rPr>
                <a:t>5</a:t>
              </a:r>
              <a:endParaRPr lang="ru-RU" sz="1400" b="1" dirty="0">
                <a:solidFill>
                  <a:srgbClr val="00B050"/>
                </a:solidFill>
              </a:endParaRPr>
            </a:p>
          </p:txBody>
        </p:sp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0" name="Прямоугольник 59"/>
              <p:cNvSpPr/>
              <p:nvPr/>
            </p:nvSpPr>
            <p:spPr>
              <a:xfrm>
                <a:off x="370680" y="3313160"/>
                <a:ext cx="658020" cy="27699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sz="1800" dirty="0" smtClean="0">
                    <a:solidFill>
                      <a:srgbClr val="00B050"/>
                    </a:solidFill>
                  </a:rPr>
                  <a:t>10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18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endParaRPr lang="ru-RU" sz="1800" dirty="0" smtClean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80" y="3313160"/>
                <a:ext cx="658020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2222" t="-26087" b="-521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Прямоугольник 60"/>
          <p:cNvSpPr/>
          <p:nvPr/>
        </p:nvSpPr>
        <p:spPr>
          <a:xfrm>
            <a:off x="2097102" y="3313160"/>
            <a:ext cx="72948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800" dirty="0" smtClean="0">
                <a:solidFill>
                  <a:srgbClr val="00B050"/>
                </a:solidFill>
              </a:rPr>
              <a:t>= </a:t>
            </a:r>
            <a:r>
              <a:rPr lang="ru-RU" sz="1800" dirty="0" smtClean="0">
                <a:solidFill>
                  <a:srgbClr val="00B050"/>
                </a:solidFill>
              </a:rPr>
              <a:t>50</a:t>
            </a:r>
          </a:p>
        </p:txBody>
      </p:sp>
    </p:spTree>
    <p:extLst>
      <p:ext uri="{BB962C8B-B14F-4D97-AF65-F5344CB8AC3E}">
        <p14:creationId xmlns="" xmlns:p14="http://schemas.microsoft.com/office/powerpoint/2010/main" val="41325759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0" grpId="0" animBg="1"/>
      <p:bldP spid="6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2210542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Разминка</a:t>
            </a:r>
            <a:endParaRPr lang="ru-RU" sz="3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8775" y="1126200"/>
            <a:ext cx="550862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 smtClean="0"/>
              <a:t>10. </a:t>
            </a:r>
            <a:r>
              <a:rPr lang="ru-RU" sz="1800" dirty="0"/>
              <a:t>Сколько нулей в конце произведения последовательных чисел от 1 до 10?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313" y="964406"/>
            <a:ext cx="1971675" cy="41790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823611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2210542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Разминка</a:t>
            </a:r>
            <a:endParaRPr lang="ru-RU" sz="3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28700" y="2695323"/>
            <a:ext cx="4838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2</a:t>
            </a:r>
            <a:r>
              <a:rPr lang="en-US" sz="1800" dirty="0" smtClean="0">
                <a:solidFill>
                  <a:srgbClr val="00B050"/>
                </a:solidFill>
              </a:rPr>
              <a:t> </a:t>
            </a:r>
            <a:r>
              <a:rPr lang="ru-RU" sz="1800" dirty="0" smtClean="0">
                <a:solidFill>
                  <a:srgbClr val="00B050"/>
                </a:solidFill>
              </a:rPr>
              <a:t>нуля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0" y="2585941"/>
            <a:ext cx="511432" cy="4957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313" y="964406"/>
            <a:ext cx="1971675" cy="417909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8775" y="1126200"/>
            <a:ext cx="550862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 smtClean="0"/>
              <a:t>10. </a:t>
            </a:r>
            <a:r>
              <a:rPr lang="ru-RU" sz="1800" dirty="0"/>
              <a:t>Сколько нулей в конце произведения последовательных чисел от 1 до 10?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0679" y="1951263"/>
            <a:ext cx="462266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800" dirty="0" smtClean="0">
                <a:solidFill>
                  <a:srgbClr val="00B050"/>
                </a:solidFill>
              </a:rPr>
              <a:t>1</a:t>
            </a:r>
            <a:r>
              <a:rPr lang="ru-RU" sz="1800" dirty="0" smtClean="0">
                <a:solidFill>
                  <a:srgbClr val="00B050"/>
                </a:solidFill>
              </a:rPr>
              <a:t> </a:t>
            </a:r>
            <a:r>
              <a:rPr lang="ru-RU" sz="1800" dirty="0" smtClean="0">
                <a:solidFill>
                  <a:srgbClr val="00B050"/>
                </a:solidFill>
                <a:sym typeface="Symbol" panose="05050102010706020507" pitchFamily="18" charset="2"/>
              </a:rPr>
              <a:t> 2</a:t>
            </a:r>
            <a:r>
              <a:rPr lang="en-US" sz="1800" dirty="0" smtClean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ru-RU" sz="1800" dirty="0">
                <a:solidFill>
                  <a:srgbClr val="00B050"/>
                </a:solidFill>
                <a:sym typeface="Symbol" panose="05050102010706020507" pitchFamily="18" charset="2"/>
              </a:rPr>
              <a:t></a:t>
            </a:r>
            <a:r>
              <a:rPr lang="en-US" sz="1800" dirty="0" smtClean="0">
                <a:solidFill>
                  <a:srgbClr val="00B050"/>
                </a:solidFill>
                <a:sym typeface="Symbol" panose="05050102010706020507" pitchFamily="18" charset="2"/>
              </a:rPr>
              <a:t> 3 </a:t>
            </a:r>
            <a:r>
              <a:rPr lang="ru-RU" sz="1800" dirty="0">
                <a:solidFill>
                  <a:srgbClr val="00B050"/>
                </a:solidFill>
                <a:sym typeface="Symbol" panose="05050102010706020507" pitchFamily="18" charset="2"/>
              </a:rPr>
              <a:t></a:t>
            </a:r>
            <a:r>
              <a:rPr lang="en-US" sz="1800" dirty="0" smtClean="0">
                <a:solidFill>
                  <a:srgbClr val="00B050"/>
                </a:solidFill>
                <a:sym typeface="Symbol" panose="05050102010706020507" pitchFamily="18" charset="2"/>
              </a:rPr>
              <a:t> 4 </a:t>
            </a:r>
            <a:r>
              <a:rPr lang="ru-RU" sz="1800" dirty="0">
                <a:solidFill>
                  <a:srgbClr val="00B050"/>
                </a:solidFill>
                <a:sym typeface="Symbol" panose="05050102010706020507" pitchFamily="18" charset="2"/>
              </a:rPr>
              <a:t></a:t>
            </a:r>
            <a:r>
              <a:rPr lang="en-US" sz="1800" dirty="0" smtClean="0">
                <a:solidFill>
                  <a:srgbClr val="00B050"/>
                </a:solidFill>
                <a:sym typeface="Symbol" panose="05050102010706020507" pitchFamily="18" charset="2"/>
              </a:rPr>
              <a:t> 5 </a:t>
            </a:r>
            <a:r>
              <a:rPr lang="ru-RU" sz="1800" dirty="0">
                <a:solidFill>
                  <a:srgbClr val="00B050"/>
                </a:solidFill>
                <a:sym typeface="Symbol" panose="05050102010706020507" pitchFamily="18" charset="2"/>
              </a:rPr>
              <a:t></a:t>
            </a:r>
            <a:r>
              <a:rPr lang="en-US" sz="1800" dirty="0" smtClean="0">
                <a:solidFill>
                  <a:srgbClr val="00B050"/>
                </a:solidFill>
                <a:sym typeface="Symbol" panose="05050102010706020507" pitchFamily="18" charset="2"/>
              </a:rPr>
              <a:t> 6 </a:t>
            </a:r>
            <a:r>
              <a:rPr lang="ru-RU" sz="1800" dirty="0">
                <a:solidFill>
                  <a:srgbClr val="00B050"/>
                </a:solidFill>
                <a:sym typeface="Symbol" panose="05050102010706020507" pitchFamily="18" charset="2"/>
              </a:rPr>
              <a:t></a:t>
            </a:r>
            <a:r>
              <a:rPr lang="en-US" sz="1800" dirty="0" smtClean="0">
                <a:solidFill>
                  <a:srgbClr val="00B050"/>
                </a:solidFill>
                <a:sym typeface="Symbol" panose="05050102010706020507" pitchFamily="18" charset="2"/>
              </a:rPr>
              <a:t> 7 </a:t>
            </a:r>
            <a:r>
              <a:rPr lang="ru-RU" sz="1800" dirty="0">
                <a:solidFill>
                  <a:srgbClr val="00B050"/>
                </a:solidFill>
                <a:sym typeface="Symbol" panose="05050102010706020507" pitchFamily="18" charset="2"/>
              </a:rPr>
              <a:t></a:t>
            </a:r>
            <a:r>
              <a:rPr lang="en-US" sz="1800" dirty="0" smtClean="0">
                <a:solidFill>
                  <a:srgbClr val="00B050"/>
                </a:solidFill>
                <a:sym typeface="Symbol" panose="05050102010706020507" pitchFamily="18" charset="2"/>
              </a:rPr>
              <a:t> 8 </a:t>
            </a:r>
            <a:r>
              <a:rPr lang="ru-RU" sz="1800" dirty="0">
                <a:solidFill>
                  <a:srgbClr val="00B050"/>
                </a:solidFill>
                <a:sym typeface="Symbol" panose="05050102010706020507" pitchFamily="18" charset="2"/>
              </a:rPr>
              <a:t></a:t>
            </a:r>
            <a:r>
              <a:rPr lang="en-US" sz="1800" dirty="0" smtClean="0">
                <a:solidFill>
                  <a:srgbClr val="00B050"/>
                </a:solidFill>
                <a:sym typeface="Symbol" panose="05050102010706020507" pitchFamily="18" charset="2"/>
              </a:rPr>
              <a:t> 9 </a:t>
            </a:r>
            <a:r>
              <a:rPr lang="ru-RU" sz="1800" dirty="0">
                <a:solidFill>
                  <a:srgbClr val="00B050"/>
                </a:solidFill>
                <a:sym typeface="Symbol" panose="05050102010706020507" pitchFamily="18" charset="2"/>
              </a:rPr>
              <a:t></a:t>
            </a:r>
            <a:r>
              <a:rPr lang="en-US" sz="1800" dirty="0" smtClean="0">
                <a:solidFill>
                  <a:srgbClr val="00B050"/>
                </a:solidFill>
                <a:sym typeface="Symbol" panose="05050102010706020507" pitchFamily="18" charset="2"/>
              </a:rPr>
              <a:t> 10</a:t>
            </a:r>
            <a:r>
              <a:rPr lang="ru-RU" sz="1800" dirty="0" smtClean="0">
                <a:solidFill>
                  <a:srgbClr val="00B050"/>
                </a:solidFill>
                <a:sym typeface="Symbol" panose="05050102010706020507" pitchFamily="18" charset="2"/>
              </a:rPr>
              <a:t> = </a:t>
            </a:r>
            <a:r>
              <a:rPr lang="en-US" sz="1800" dirty="0" smtClean="0">
                <a:solidFill>
                  <a:srgbClr val="00B050"/>
                </a:solidFill>
                <a:sym typeface="Symbol" panose="05050102010706020507" pitchFamily="18" charset="2"/>
              </a:rPr>
              <a:t>3 </a:t>
            </a:r>
            <a:r>
              <a:rPr lang="ru-RU" sz="1800" dirty="0" smtClean="0">
                <a:solidFill>
                  <a:srgbClr val="00B050"/>
                </a:solidFill>
                <a:sym typeface="Symbol" panose="05050102010706020507" pitchFamily="18" charset="2"/>
              </a:rPr>
              <a:t>6</a:t>
            </a:r>
            <a:r>
              <a:rPr lang="en-US" sz="1800" dirty="0" smtClean="0">
                <a:solidFill>
                  <a:srgbClr val="00B050"/>
                </a:solidFill>
                <a:sym typeface="Symbol" panose="05050102010706020507" pitchFamily="18" charset="2"/>
              </a:rPr>
              <a:t>28 8</a:t>
            </a:r>
            <a:r>
              <a:rPr lang="ru-RU" sz="1800" dirty="0" smtClean="0">
                <a:solidFill>
                  <a:srgbClr val="00B050"/>
                </a:solidFill>
                <a:sym typeface="Symbol" panose="05050102010706020507" pitchFamily="18" charset="2"/>
              </a:rPr>
              <a:t>00</a:t>
            </a:r>
            <a:endParaRPr lang="ru-RU" sz="18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87222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33951" y="1946625"/>
            <a:ext cx="4676098" cy="1250251"/>
          </a:xfrm>
          <a:prstGeom prst="rect">
            <a:avLst/>
          </a:prstGeom>
          <a:noFill/>
          <a:ln w="25400">
            <a:solidFill>
              <a:schemeClr val="bg1">
                <a:alpha val="97000"/>
              </a:schemeClr>
            </a:solidFill>
          </a:ln>
        </p:spPr>
        <p:txBody>
          <a:bodyPr wrap="none" lIns="720000" tIns="360000" rIns="720000" bIns="360000" rtlCol="0">
            <a:spAutoFit/>
          </a:bodyPr>
          <a:lstStyle/>
          <a:p>
            <a:pPr algn="ctr"/>
            <a:r>
              <a:rPr lang="ru-RU" sz="3400" dirty="0" smtClean="0">
                <a:solidFill>
                  <a:schemeClr val="bg1"/>
                </a:solidFill>
                <a:latin typeface="+mj-lt"/>
              </a:rPr>
              <a:t>Найди ошибку</a:t>
            </a:r>
            <a:endParaRPr lang="ru-RU" sz="3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367" y="1002982"/>
            <a:ext cx="2481739" cy="41405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23203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3350276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Найди </a:t>
            </a:r>
            <a:r>
              <a:rPr lang="ru-RU" sz="3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ошибку:</a:t>
            </a:r>
            <a:endParaRPr lang="ru-RU" sz="3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367" y="1002982"/>
            <a:ext cx="2481739" cy="4140518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358775" y="955868"/>
                <a:ext cx="5508625" cy="394806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ru-RU" sz="1800" dirty="0" smtClean="0"/>
                  <a:t>1) </a:t>
                </a:r>
                <a14:m>
                  <m:oMath xmlns:m="http://schemas.openxmlformats.org/officeDocument/2006/math">
                    <m:r>
                      <a:rPr lang="ru-RU" sz="18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ru-RU" sz="18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ru-RU" sz="1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sz="18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1800" i="1" dirty="0" smtClean="0">
                        <a:latin typeface="Cambria Math" panose="02040503050406030204" pitchFamily="18" charset="0"/>
                      </a:rPr>
                      <m:t>0,9=3</m:t>
                    </m:r>
                  </m:oMath>
                </a14:m>
                <a:r>
                  <a:rPr lang="ru-RU" sz="1800" dirty="0"/>
                  <a:t>;                                        </a:t>
                </a:r>
                <a:endParaRPr lang="ru-RU" sz="1800" dirty="0" smtClean="0"/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ru-RU" sz="1800" dirty="0" smtClean="0"/>
                  <a:t>2) </a:t>
                </a:r>
                <a:r>
                  <a:rPr lang="ru-RU" sz="1800" dirty="0"/>
                  <a:t>развёрнутый угол равен </a:t>
                </a:r>
                <a14:m>
                  <m:oMath xmlns:m="http://schemas.openxmlformats.org/officeDocument/2006/math">
                    <m:r>
                      <a:rPr lang="ru-RU" sz="1800" i="1" dirty="0" smtClean="0">
                        <a:latin typeface="Cambria Math" panose="02040503050406030204" pitchFamily="18" charset="0"/>
                      </a:rPr>
                      <m:t>360</m:t>
                    </m:r>
                    <m:r>
                      <a:rPr lang="ru-RU" sz="180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1800" dirty="0"/>
                  <a:t>;</a:t>
                </a: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ru-RU" sz="1800" dirty="0" smtClean="0"/>
                  <a:t>3) </a:t>
                </a:r>
                <a14:m>
                  <m:oMath xmlns:m="http://schemas.openxmlformats.org/officeDocument/2006/math">
                    <m:r>
                      <a:rPr lang="ru-RU" sz="1800" i="1" dirty="0" smtClean="0">
                        <a:latin typeface="Cambria Math" panose="02040503050406030204" pitchFamily="18" charset="0"/>
                      </a:rPr>
                      <m:t>3 м 5 см=3,05 м</m:t>
                    </m:r>
                  </m:oMath>
                </a14:m>
                <a:r>
                  <a:rPr lang="ru-RU" sz="1800" dirty="0" smtClean="0"/>
                  <a:t>;</a:t>
                </a: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ru-RU" sz="1800" dirty="0" smtClean="0"/>
                  <a:t>4) </a:t>
                </a:r>
                <a14:m>
                  <m:oMath xmlns:m="http://schemas.openxmlformats.org/officeDocument/2006/math">
                    <m:r>
                      <a:rPr lang="ru-RU" sz="1800" i="1" dirty="0" smtClean="0">
                        <a:latin typeface="Cambria Math" panose="02040503050406030204" pitchFamily="18" charset="0"/>
                      </a:rPr>
                      <m:t>11</m:t>
                    </m:r>
                    <m:f>
                      <m:fPr>
                        <m:ctrlPr>
                          <a:rPr lang="ru-RU" sz="1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1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sz="1800" i="1" dirty="0" smtClean="0">
                        <a:latin typeface="Cambria Math" panose="02040503050406030204" pitchFamily="18" charset="0"/>
                      </a:rPr>
                      <m:t>−7=4</m:t>
                    </m:r>
                    <m:f>
                      <m:fPr>
                        <m:ctrlPr>
                          <a:rPr lang="ru-RU" sz="1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1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1800" dirty="0" smtClean="0"/>
                  <a:t>;</a:t>
                </a:r>
                <a:endParaRPr lang="ru-RU" sz="1800" dirty="0"/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ru-RU" sz="1800" dirty="0" smtClean="0"/>
                  <a:t>5)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18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1800" dirty="0"/>
                  <a:t> от </a:t>
                </a:r>
                <a14:m>
                  <m:oMath xmlns:m="http://schemas.openxmlformats.org/officeDocument/2006/math">
                    <m:r>
                      <a:rPr lang="ru-RU" sz="1800" i="1" dirty="0" smtClean="0">
                        <a:latin typeface="Cambria Math" panose="02040503050406030204" pitchFamily="18" charset="0"/>
                      </a:rPr>
                      <m:t>72</m:t>
                    </m:r>
                  </m:oMath>
                </a14:m>
                <a:r>
                  <a:rPr lang="ru-RU" sz="1800" dirty="0"/>
                  <a:t> равно </a:t>
                </a:r>
                <a14:m>
                  <m:oMath xmlns:m="http://schemas.openxmlformats.org/officeDocument/2006/math">
                    <m:r>
                      <a:rPr lang="ru-RU" sz="1800" i="1" dirty="0" smtClean="0">
                        <a:latin typeface="Cambria Math" panose="02040503050406030204" pitchFamily="18" charset="0"/>
                      </a:rPr>
                      <m:t>54</m:t>
                    </m:r>
                  </m:oMath>
                </a14:m>
                <a:r>
                  <a:rPr lang="ru-RU" sz="1800" dirty="0"/>
                  <a:t>;                                   </a:t>
                </a:r>
                <a:endParaRPr lang="ru-RU" sz="1800" dirty="0" smtClean="0"/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ru-RU" sz="1800" dirty="0" smtClean="0"/>
                  <a:t>6) </a:t>
                </a:r>
                <a14:m>
                  <m:oMath xmlns:m="http://schemas.openxmlformats.org/officeDocument/2006/math">
                    <m:r>
                      <a:rPr lang="ru-RU" sz="1800" i="1" dirty="0" smtClean="0">
                        <a:latin typeface="Cambria Math" panose="02040503050406030204" pitchFamily="18" charset="0"/>
                      </a:rPr>
                      <m:t>20,17∙0,01=2017</m:t>
                    </m:r>
                  </m:oMath>
                </a14:m>
                <a:r>
                  <a:rPr lang="ru-RU" sz="1800" dirty="0"/>
                  <a:t>;</a:t>
                </a: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ru-RU" sz="1800" dirty="0" smtClean="0"/>
                  <a:t>7) </a:t>
                </a:r>
                <a:r>
                  <a:rPr lang="ru-RU" sz="1800" dirty="0"/>
                  <a:t>урок математики длится </a:t>
                </a:r>
                <a14:m>
                  <m:oMath xmlns:m="http://schemas.openxmlformats.org/officeDocument/2006/math">
                    <m:r>
                      <a:rPr lang="ru-RU" sz="1800" i="1" dirty="0" smtClean="0">
                        <a:latin typeface="Cambria Math" panose="02040503050406030204" pitchFamily="18" charset="0"/>
                      </a:rPr>
                      <m:t>2700</m:t>
                    </m:r>
                  </m:oMath>
                </a14:m>
                <a:r>
                  <a:rPr lang="ru-RU" sz="1800" dirty="0"/>
                  <a:t> с;       </a:t>
                </a:r>
                <a:endParaRPr lang="ru-RU" sz="1800" dirty="0" smtClean="0"/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ru-RU" sz="1800" dirty="0" smtClean="0"/>
                  <a:t>8) </a:t>
                </a:r>
                <a14:m>
                  <m:oMath xmlns:m="http://schemas.openxmlformats.org/officeDocument/2006/math">
                    <m:r>
                      <a:rPr lang="ru-RU" sz="1800" i="1" dirty="0" smtClean="0">
                        <a:latin typeface="Cambria Math" panose="02040503050406030204" pitchFamily="18" charset="0"/>
                      </a:rPr>
                      <m:t>НОД (12, 18)=36</m:t>
                    </m:r>
                  </m:oMath>
                </a14:m>
                <a:r>
                  <a:rPr lang="ru-RU" sz="1800" dirty="0"/>
                  <a:t>;</a:t>
                </a: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ru-RU" sz="1800" dirty="0" smtClean="0"/>
                  <a:t>9) </a:t>
                </a:r>
                <a14:m>
                  <m:oMath xmlns:m="http://schemas.openxmlformats.org/officeDocument/2006/math">
                    <m:r>
                      <a:rPr lang="ru-RU" sz="1800" i="1" dirty="0" smtClean="0">
                        <a:latin typeface="Cambria Math" panose="02040503050406030204" pitchFamily="18" charset="0"/>
                      </a:rPr>
                      <m:t>|17|−|−5,2|=11,8</m:t>
                    </m:r>
                  </m:oMath>
                </a14:m>
                <a:r>
                  <a:rPr lang="ru-RU" sz="1800" dirty="0"/>
                  <a:t>;                           </a:t>
                </a:r>
                <a:endParaRPr lang="ru-RU" sz="1800" dirty="0" smtClean="0"/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ru-RU" sz="1800" dirty="0" smtClean="0"/>
                  <a:t>10) </a:t>
                </a:r>
                <a14:m>
                  <m:oMath xmlns:m="http://schemas.openxmlformats.org/officeDocument/2006/math">
                    <m:r>
                      <a:rPr lang="ru-RU" sz="1800" i="1" dirty="0" smtClean="0">
                        <a:latin typeface="Cambria Math" panose="02040503050406030204" pitchFamily="18" charset="0"/>
                      </a:rPr>
                      <m:t>НОК (6, 15, 42)=3</m:t>
                    </m:r>
                  </m:oMath>
                </a14:m>
                <a:r>
                  <a:rPr lang="ru-RU" sz="1800" dirty="0"/>
                  <a:t>.</a:t>
                </a:r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955868"/>
                <a:ext cx="5508625" cy="3948068"/>
              </a:xfrm>
              <a:prstGeom prst="rect">
                <a:avLst/>
              </a:prstGeom>
              <a:blipFill rotWithShape="0">
                <a:blip r:embed="rId4"/>
                <a:stretch>
                  <a:fillRect l="-2655" t="-2009" b="-21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479022353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3350276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Найди </a:t>
            </a:r>
            <a:r>
              <a:rPr lang="ru-RU" sz="3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ошибку:</a:t>
            </a:r>
            <a:endParaRPr lang="ru-RU" sz="3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367" y="1002982"/>
            <a:ext cx="2481739" cy="4140518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358775" y="955868"/>
                <a:ext cx="5508625" cy="394806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ru-RU" sz="1800" dirty="0" smtClean="0"/>
                  <a:t>1) </a:t>
                </a:r>
                <a14:m>
                  <m:oMath xmlns:m="http://schemas.openxmlformats.org/officeDocument/2006/math">
                    <m:r>
                      <a:rPr lang="ru-RU" sz="18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ru-RU" sz="18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ru-RU" sz="1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sz="18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1800" i="1" dirty="0" smtClean="0">
                        <a:latin typeface="Cambria Math" panose="02040503050406030204" pitchFamily="18" charset="0"/>
                      </a:rPr>
                      <m:t>0,9=3</m:t>
                    </m:r>
                  </m:oMath>
                </a14:m>
                <a:r>
                  <a:rPr lang="ru-RU" sz="1800" dirty="0"/>
                  <a:t>;                                        </a:t>
                </a:r>
                <a:endParaRPr lang="ru-RU" sz="1800" dirty="0" smtClean="0"/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ru-RU" sz="1800" dirty="0" smtClean="0"/>
                  <a:t>2) </a:t>
                </a:r>
                <a:r>
                  <a:rPr lang="ru-RU" sz="1800" dirty="0"/>
                  <a:t>развёрнутый угол равен </a:t>
                </a:r>
                <a14:m>
                  <m:oMath xmlns:m="http://schemas.openxmlformats.org/officeDocument/2006/math">
                    <m:r>
                      <a:rPr lang="ru-RU" sz="1800" i="1" dirty="0" smtClean="0">
                        <a:latin typeface="Cambria Math" panose="02040503050406030204" pitchFamily="18" charset="0"/>
                      </a:rPr>
                      <m:t>360</m:t>
                    </m:r>
                    <m:r>
                      <a:rPr lang="ru-RU" sz="180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1800" dirty="0"/>
                  <a:t>;</a:t>
                </a: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ru-RU" sz="1800" dirty="0" smtClean="0"/>
                  <a:t>3) </a:t>
                </a:r>
                <a14:m>
                  <m:oMath xmlns:m="http://schemas.openxmlformats.org/officeDocument/2006/math">
                    <m:r>
                      <a:rPr lang="ru-RU" sz="1800" i="1" dirty="0" smtClean="0">
                        <a:latin typeface="Cambria Math" panose="02040503050406030204" pitchFamily="18" charset="0"/>
                      </a:rPr>
                      <m:t>3 м 5 см=3,05 м</m:t>
                    </m:r>
                  </m:oMath>
                </a14:m>
                <a:r>
                  <a:rPr lang="ru-RU" sz="1800" dirty="0" smtClean="0"/>
                  <a:t>;</a:t>
                </a: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ru-RU" sz="1800" dirty="0" smtClean="0"/>
                  <a:t>4) </a:t>
                </a:r>
                <a14:m>
                  <m:oMath xmlns:m="http://schemas.openxmlformats.org/officeDocument/2006/math">
                    <m:r>
                      <a:rPr lang="ru-RU" sz="1800" i="1" dirty="0" smtClean="0">
                        <a:latin typeface="Cambria Math" panose="02040503050406030204" pitchFamily="18" charset="0"/>
                      </a:rPr>
                      <m:t>11</m:t>
                    </m:r>
                    <m:f>
                      <m:fPr>
                        <m:ctrlPr>
                          <a:rPr lang="ru-RU" sz="1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1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sz="1800" i="1" dirty="0" smtClean="0">
                        <a:latin typeface="Cambria Math" panose="02040503050406030204" pitchFamily="18" charset="0"/>
                      </a:rPr>
                      <m:t>−7=4</m:t>
                    </m:r>
                    <m:f>
                      <m:fPr>
                        <m:ctrlPr>
                          <a:rPr lang="ru-RU" sz="1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1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1800" dirty="0" smtClean="0"/>
                  <a:t>;</a:t>
                </a:r>
                <a:endParaRPr lang="ru-RU" sz="1800" dirty="0"/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ru-RU" sz="1800" dirty="0" smtClean="0"/>
                  <a:t>5)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18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1800" dirty="0"/>
                  <a:t> от </a:t>
                </a:r>
                <a14:m>
                  <m:oMath xmlns:m="http://schemas.openxmlformats.org/officeDocument/2006/math">
                    <m:r>
                      <a:rPr lang="ru-RU" sz="1800" i="1" dirty="0" smtClean="0">
                        <a:latin typeface="Cambria Math" panose="02040503050406030204" pitchFamily="18" charset="0"/>
                      </a:rPr>
                      <m:t>72</m:t>
                    </m:r>
                  </m:oMath>
                </a14:m>
                <a:r>
                  <a:rPr lang="ru-RU" sz="1800" dirty="0"/>
                  <a:t> равно </a:t>
                </a:r>
                <a14:m>
                  <m:oMath xmlns:m="http://schemas.openxmlformats.org/officeDocument/2006/math">
                    <m:r>
                      <a:rPr lang="ru-RU" sz="1800" i="1" dirty="0" smtClean="0">
                        <a:latin typeface="Cambria Math" panose="02040503050406030204" pitchFamily="18" charset="0"/>
                      </a:rPr>
                      <m:t>54</m:t>
                    </m:r>
                  </m:oMath>
                </a14:m>
                <a:r>
                  <a:rPr lang="ru-RU" sz="1800" dirty="0"/>
                  <a:t>;                                   </a:t>
                </a:r>
                <a:endParaRPr lang="ru-RU" sz="1800" dirty="0" smtClean="0"/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ru-RU" sz="1800" dirty="0" smtClean="0"/>
                  <a:t>6) </a:t>
                </a:r>
                <a14:m>
                  <m:oMath xmlns:m="http://schemas.openxmlformats.org/officeDocument/2006/math">
                    <m:r>
                      <a:rPr lang="ru-RU" sz="1800" i="1" dirty="0" smtClean="0">
                        <a:latin typeface="Cambria Math" panose="02040503050406030204" pitchFamily="18" charset="0"/>
                      </a:rPr>
                      <m:t>20,17∙0,01=2017</m:t>
                    </m:r>
                  </m:oMath>
                </a14:m>
                <a:r>
                  <a:rPr lang="ru-RU" sz="1800" dirty="0"/>
                  <a:t>;</a:t>
                </a: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ru-RU" sz="1800" dirty="0" smtClean="0"/>
                  <a:t>7) </a:t>
                </a:r>
                <a:r>
                  <a:rPr lang="ru-RU" sz="1800" dirty="0"/>
                  <a:t>урок математики длится </a:t>
                </a:r>
                <a14:m>
                  <m:oMath xmlns:m="http://schemas.openxmlformats.org/officeDocument/2006/math">
                    <m:r>
                      <a:rPr lang="ru-RU" sz="1800" i="1" dirty="0" smtClean="0">
                        <a:latin typeface="Cambria Math" panose="02040503050406030204" pitchFamily="18" charset="0"/>
                      </a:rPr>
                      <m:t>2700</m:t>
                    </m:r>
                  </m:oMath>
                </a14:m>
                <a:r>
                  <a:rPr lang="ru-RU" sz="1800" dirty="0"/>
                  <a:t> с;       </a:t>
                </a:r>
                <a:endParaRPr lang="ru-RU" sz="1800" dirty="0" smtClean="0"/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ru-RU" sz="1800" dirty="0" smtClean="0"/>
                  <a:t>8) </a:t>
                </a:r>
                <a14:m>
                  <m:oMath xmlns:m="http://schemas.openxmlformats.org/officeDocument/2006/math">
                    <m:r>
                      <a:rPr lang="ru-RU" sz="1800" i="1" dirty="0" smtClean="0">
                        <a:latin typeface="Cambria Math" panose="02040503050406030204" pitchFamily="18" charset="0"/>
                      </a:rPr>
                      <m:t>НОД </m:t>
                    </m:r>
                    <m:d>
                      <m:dPr>
                        <m:ctrlPr>
                          <a:rPr lang="ru-RU" sz="1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800" i="1" dirty="0" smtClean="0">
                            <a:latin typeface="Cambria Math" panose="02040503050406030204" pitchFamily="18" charset="0"/>
                          </a:rPr>
                          <m:t>12, 18</m:t>
                        </m:r>
                      </m:e>
                    </m:d>
                    <m:r>
                      <a:rPr lang="ru-RU" sz="1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1800" i="1" dirty="0" smtClean="0"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r>
                  <a:rPr lang="ru-RU" sz="1800" dirty="0"/>
                  <a:t>;</a:t>
                </a: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ru-RU" sz="1800" dirty="0" smtClean="0"/>
                  <a:t>9) </a:t>
                </a:r>
                <a14:m>
                  <m:oMath xmlns:m="http://schemas.openxmlformats.org/officeDocument/2006/math">
                    <m:r>
                      <a:rPr lang="ru-RU" sz="1800" i="1" dirty="0" smtClean="0">
                        <a:latin typeface="Cambria Math" panose="02040503050406030204" pitchFamily="18" charset="0"/>
                      </a:rPr>
                      <m:t>|17|−|−5,2|=11,8</m:t>
                    </m:r>
                  </m:oMath>
                </a14:m>
                <a:r>
                  <a:rPr lang="ru-RU" sz="1800" dirty="0"/>
                  <a:t>;                           </a:t>
                </a:r>
                <a:endParaRPr lang="ru-RU" sz="1800" dirty="0" smtClean="0"/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ru-RU" sz="1800" dirty="0" smtClean="0"/>
                  <a:t>10) </a:t>
                </a:r>
                <a14:m>
                  <m:oMath xmlns:m="http://schemas.openxmlformats.org/officeDocument/2006/math">
                    <m:r>
                      <a:rPr lang="ru-RU" sz="1800" i="1" dirty="0" smtClean="0">
                        <a:latin typeface="Cambria Math" panose="02040503050406030204" pitchFamily="18" charset="0"/>
                      </a:rPr>
                      <m:t>НОК (6, 15, 42)=3</m:t>
                    </m:r>
                  </m:oMath>
                </a14:m>
                <a:r>
                  <a:rPr lang="ru-RU" sz="1800" dirty="0"/>
                  <a:t>.</a:t>
                </a:r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955868"/>
                <a:ext cx="5508625" cy="3948068"/>
              </a:xfrm>
              <a:prstGeom prst="rect">
                <a:avLst/>
              </a:prstGeom>
              <a:blipFill rotWithShape="0">
                <a:blip r:embed="rId4"/>
                <a:stretch>
                  <a:fillRect l="-2655" t="-2009" b="-21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2501651" y="955868"/>
                <a:ext cx="2071352" cy="27699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ru-RU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ru-RU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 – 0,9 = 0,3</m:t>
                    </m:r>
                  </m:oMath>
                </a14:m>
                <a:r>
                  <a:rPr lang="ru-RU" sz="1800" dirty="0" smtClean="0">
                    <a:solidFill>
                      <a:srgbClr val="C0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651" y="955868"/>
                <a:ext cx="2071352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3824" t="-28889" b="-5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933" y="904146"/>
            <a:ext cx="406000" cy="360000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" name="Прямоугольник 11"/>
              <p:cNvSpPr/>
              <p:nvPr/>
            </p:nvSpPr>
            <p:spPr>
              <a:xfrm>
                <a:off x="4486360" y="1342249"/>
                <a:ext cx="1346115" cy="27699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180</m:t>
                    </m:r>
                    <m:r>
                      <a:rPr lang="ru-RU" sz="1800" i="1" baseline="300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1800" dirty="0" smtClean="0">
                    <a:solidFill>
                      <a:srgbClr val="C0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360" y="1342249"/>
                <a:ext cx="1346115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6335" t="-28261" b="-5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786" y="1276874"/>
            <a:ext cx="406000" cy="360000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Прямоугольник 13"/>
              <p:cNvSpPr/>
              <p:nvPr/>
            </p:nvSpPr>
            <p:spPr>
              <a:xfrm>
                <a:off x="3213502" y="3062808"/>
                <a:ext cx="2475538" cy="27699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20,17</m:t>
                    </m:r>
                    <m:r>
                      <a:rPr lang="ru-RU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ru-RU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0,01=0,2017</m:t>
                    </m:r>
                  </m:oMath>
                </a14:m>
                <a:r>
                  <a:rPr lang="ru-RU" sz="1800" dirty="0" smtClean="0">
                    <a:solidFill>
                      <a:srgbClr val="C0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502" y="3062808"/>
                <a:ext cx="2475538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3202" t="-28261" b="-5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070" y="3006395"/>
            <a:ext cx="406000" cy="360000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16" name="Прямоугольник 15"/>
              <p:cNvSpPr/>
              <p:nvPr/>
            </p:nvSpPr>
            <p:spPr>
              <a:xfrm>
                <a:off x="3191468" y="3816866"/>
                <a:ext cx="2475538" cy="27699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НОД (12, 18)=6</m:t>
                    </m:r>
                  </m:oMath>
                </a14:m>
                <a:r>
                  <a:rPr lang="ru-RU" sz="1800" dirty="0" smtClean="0">
                    <a:solidFill>
                      <a:srgbClr val="C0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468" y="3816866"/>
                <a:ext cx="2475538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4187" t="-28261" b="-5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036" y="3787350"/>
            <a:ext cx="406000" cy="360000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Прямоугольник 17"/>
              <p:cNvSpPr/>
              <p:nvPr/>
            </p:nvSpPr>
            <p:spPr>
              <a:xfrm>
                <a:off x="3338239" y="4573602"/>
                <a:ext cx="2475538" cy="27699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НОК (6, 15, 42)=</m:t>
                    </m:r>
                    <m:r>
                      <a:rPr lang="ru-RU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210</m:t>
                    </m:r>
                  </m:oMath>
                </a14:m>
                <a:r>
                  <a:rPr lang="ru-RU" sz="1800" dirty="0" smtClean="0">
                    <a:solidFill>
                      <a:srgbClr val="C0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239" y="4573602"/>
                <a:ext cx="2475538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3448" t="-28261" b="-5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807" y="4508229"/>
            <a:ext cx="406000" cy="36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410" y="1623411"/>
            <a:ext cx="371377" cy="36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20" y="2052137"/>
            <a:ext cx="371377" cy="36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090" y="2531876"/>
            <a:ext cx="371377" cy="36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957" y="3380009"/>
            <a:ext cx="371377" cy="36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189" y="4071910"/>
            <a:ext cx="371377" cy="36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36435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18057" y="1946625"/>
            <a:ext cx="3707885" cy="1250251"/>
          </a:xfrm>
          <a:prstGeom prst="rect">
            <a:avLst/>
          </a:prstGeom>
          <a:noFill/>
          <a:ln w="25400">
            <a:solidFill>
              <a:schemeClr val="bg1">
                <a:alpha val="97000"/>
              </a:schemeClr>
            </a:solidFill>
          </a:ln>
        </p:spPr>
        <p:txBody>
          <a:bodyPr wrap="none" lIns="720000" tIns="360000" rIns="720000" bIns="360000" rtlCol="0">
            <a:spAutoFit/>
          </a:bodyPr>
          <a:lstStyle/>
          <a:p>
            <a:pPr algn="ctr"/>
            <a:r>
              <a:rPr lang="ru-RU" sz="3400" dirty="0" smtClean="0">
                <a:solidFill>
                  <a:schemeClr val="bg1"/>
                </a:solidFill>
                <a:latin typeface="+mj-lt"/>
              </a:rPr>
              <a:t>Угадай-ка</a:t>
            </a:r>
            <a:endParaRPr lang="ru-RU" sz="3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738" y="977265"/>
            <a:ext cx="1907381" cy="41662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99902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2253822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Угадай-ка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738" y="977265"/>
            <a:ext cx="1907381" cy="416623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8775" y="1126200"/>
            <a:ext cx="5508625" cy="2000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b="1" i="1" dirty="0" smtClean="0"/>
              <a:t>Загадка 1: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 smtClean="0"/>
              <a:t>Три </a:t>
            </a:r>
            <a:r>
              <a:rPr lang="ru-RU" sz="1800" dirty="0"/>
              <a:t>стороны и три угла.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И знает каждый школьник: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Фигура называется,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Конечно, ...</a:t>
            </a:r>
          </a:p>
        </p:txBody>
      </p:sp>
    </p:spTree>
    <p:extLst>
      <p:ext uri="{BB962C8B-B14F-4D97-AF65-F5344CB8AC3E}">
        <p14:creationId xmlns="" xmlns:p14="http://schemas.microsoft.com/office/powerpoint/2010/main" val="2650409630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2253822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Угадай-ка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738" y="977265"/>
            <a:ext cx="1907381" cy="4166235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028700" y="3448361"/>
            <a:ext cx="4838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треугольник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0" y="3338979"/>
            <a:ext cx="511432" cy="495764"/>
          </a:xfrm>
          <a:prstGeom prst="rect">
            <a:avLst/>
          </a:prstGeom>
        </p:spPr>
      </p:pic>
      <p:sp>
        <p:nvSpPr>
          <p:cNvPr id="2" name="Равнобедренный треугольник 1"/>
          <p:cNvSpPr/>
          <p:nvPr/>
        </p:nvSpPr>
        <p:spPr>
          <a:xfrm>
            <a:off x="2826591" y="2803992"/>
            <a:ext cx="2597056" cy="1963271"/>
          </a:xfrm>
          <a:prstGeom prst="triangle">
            <a:avLst>
              <a:gd name="adj" fmla="val 82448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58775" y="1126200"/>
            <a:ext cx="5508625" cy="2000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b="1" i="1" dirty="0" smtClean="0"/>
              <a:t>Загадка 1: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 smtClean="0"/>
              <a:t>Три </a:t>
            </a:r>
            <a:r>
              <a:rPr lang="ru-RU" sz="1800" dirty="0"/>
              <a:t>стороны и три угла.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И знает каждый школьник: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Фигура называется,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Конечно, ...</a:t>
            </a:r>
          </a:p>
        </p:txBody>
      </p:sp>
    </p:spTree>
    <p:extLst>
      <p:ext uri="{BB962C8B-B14F-4D97-AF65-F5344CB8AC3E}">
        <p14:creationId xmlns="" xmlns:p14="http://schemas.microsoft.com/office/powerpoint/2010/main" val="17921669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2253822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Угадай-ка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738" y="977265"/>
            <a:ext cx="1907381" cy="416623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8775" y="1126200"/>
            <a:ext cx="5508625" cy="2000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b="1" i="1" dirty="0" smtClean="0"/>
              <a:t>Загадка 2: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 smtClean="0"/>
              <a:t>Чтобы </a:t>
            </a:r>
            <a:r>
              <a:rPr lang="ru-RU" sz="1800" dirty="0"/>
              <a:t>правильно считать,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Нужно знаки эти знать.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Десять их, но знаки эти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Сосчитают всё на свете.</a:t>
            </a:r>
          </a:p>
        </p:txBody>
      </p:sp>
    </p:spTree>
    <p:extLst>
      <p:ext uri="{BB962C8B-B14F-4D97-AF65-F5344CB8AC3E}">
        <p14:creationId xmlns="" xmlns:p14="http://schemas.microsoft.com/office/powerpoint/2010/main" val="3443479579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2210542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Разминка</a:t>
            </a:r>
            <a:endParaRPr lang="ru-RU" sz="3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8775" y="1126200"/>
            <a:ext cx="550862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 smtClean="0"/>
              <a:t>1. </a:t>
            </a:r>
            <a:r>
              <a:rPr lang="ru-RU" sz="1800" dirty="0"/>
              <a:t>Сколько месяцев в году содержат 30 дней</a:t>
            </a:r>
            <a:r>
              <a:rPr lang="ru-RU" sz="1800" dirty="0" smtClean="0"/>
              <a:t>?</a:t>
            </a:r>
            <a:endParaRPr lang="ru-RU" sz="1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313" y="964406"/>
            <a:ext cx="1971675" cy="41790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667175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2253822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Угадай-ка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738" y="977265"/>
            <a:ext cx="1907381" cy="4166235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028700" y="3412502"/>
            <a:ext cx="4838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цифры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0" y="3303120"/>
            <a:ext cx="511432" cy="49576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82112" y="4398822"/>
            <a:ext cx="48387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+mj-lt"/>
              </a:rPr>
              <a:t> (0, 1, 2, 3, 4, 5, 6, 7, 8, 9)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8775" y="1126200"/>
            <a:ext cx="5508625" cy="2000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b="1" i="1" dirty="0" smtClean="0"/>
              <a:t>Загадка 2: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 smtClean="0"/>
              <a:t>Чтобы </a:t>
            </a:r>
            <a:r>
              <a:rPr lang="ru-RU" sz="1800" dirty="0"/>
              <a:t>правильно считать,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Нужно знаки эти знать.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Десять их, но знаки эти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Сосчитают всё на свете.</a:t>
            </a:r>
          </a:p>
        </p:txBody>
      </p:sp>
    </p:spTree>
    <p:extLst>
      <p:ext uri="{BB962C8B-B14F-4D97-AF65-F5344CB8AC3E}">
        <p14:creationId xmlns="" xmlns:p14="http://schemas.microsoft.com/office/powerpoint/2010/main" val="5210441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2253822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Угадай-ка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738" y="977265"/>
            <a:ext cx="1907381" cy="416623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8775" y="1126200"/>
            <a:ext cx="5508625" cy="2000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b="1" i="1" dirty="0" smtClean="0"/>
              <a:t>Загадка 3: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 smtClean="0"/>
              <a:t>Быстрота </a:t>
            </a:r>
            <a:r>
              <a:rPr lang="ru-RU" sz="1800" dirty="0"/>
              <a:t>перемещения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Созвучна слову «ускорение».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Ответьте, дети, мне сейчас,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Что значит 60 </a:t>
            </a:r>
            <a:r>
              <a:rPr lang="ru-RU" sz="1800" dirty="0" smtClean="0"/>
              <a:t>километров </a:t>
            </a:r>
            <a:r>
              <a:rPr lang="ru-RU" sz="1800" dirty="0"/>
              <a:t>в час?</a:t>
            </a:r>
          </a:p>
        </p:txBody>
      </p:sp>
    </p:spTree>
    <p:extLst>
      <p:ext uri="{BB962C8B-B14F-4D97-AF65-F5344CB8AC3E}">
        <p14:creationId xmlns="" xmlns:p14="http://schemas.microsoft.com/office/powerpoint/2010/main" val="3790800672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2253822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Угадай-ка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738" y="977265"/>
            <a:ext cx="1907381" cy="4166235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028700" y="3412504"/>
            <a:ext cx="4838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скорость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0" y="3303122"/>
            <a:ext cx="511432" cy="4957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576" y="3354761"/>
            <a:ext cx="2063038" cy="1440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8775" y="1126200"/>
            <a:ext cx="5508625" cy="2000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b="1" i="1" dirty="0" smtClean="0"/>
              <a:t>Загадка 3: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 smtClean="0"/>
              <a:t>Быстрота </a:t>
            </a:r>
            <a:r>
              <a:rPr lang="ru-RU" sz="1800" dirty="0"/>
              <a:t>перемещения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Созвучна слову «ускорение».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Ответьте, дети, мне сейчас,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Что значит 60 </a:t>
            </a:r>
            <a:r>
              <a:rPr lang="ru-RU" sz="1800" dirty="0" smtClean="0"/>
              <a:t>километров </a:t>
            </a:r>
            <a:r>
              <a:rPr lang="ru-RU" sz="1800" dirty="0"/>
              <a:t>в час?</a:t>
            </a:r>
          </a:p>
        </p:txBody>
      </p:sp>
    </p:spTree>
    <p:extLst>
      <p:ext uri="{BB962C8B-B14F-4D97-AF65-F5344CB8AC3E}">
        <p14:creationId xmlns="" xmlns:p14="http://schemas.microsoft.com/office/powerpoint/2010/main" val="14769315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2253822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Угадай-ка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738" y="977265"/>
            <a:ext cx="1907381" cy="416623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8775" y="1126200"/>
            <a:ext cx="5508625" cy="2000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b="1" i="1" dirty="0" smtClean="0"/>
              <a:t>Загадка 4: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Вместимость тела,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 smtClean="0"/>
              <a:t>Часть </a:t>
            </a:r>
            <a:r>
              <a:rPr lang="ru-RU" sz="1800" dirty="0"/>
              <a:t>пространства в нём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Как называем мы?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Понятно, то ...</a:t>
            </a:r>
          </a:p>
        </p:txBody>
      </p:sp>
    </p:spTree>
    <p:extLst>
      <p:ext uri="{BB962C8B-B14F-4D97-AF65-F5344CB8AC3E}">
        <p14:creationId xmlns="" xmlns:p14="http://schemas.microsoft.com/office/powerpoint/2010/main" val="2561001660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2253822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Угадай-ка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738" y="977265"/>
            <a:ext cx="1907381" cy="4166235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028700" y="3412504"/>
            <a:ext cx="4838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объём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0" y="3303122"/>
            <a:ext cx="511432" cy="4957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945" y="2518479"/>
            <a:ext cx="2180527" cy="227567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8775" y="1126200"/>
            <a:ext cx="5508625" cy="2000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b="1" i="1" dirty="0" smtClean="0"/>
              <a:t>Загадка 4: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Вместимость тела,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 smtClean="0"/>
              <a:t>Часть </a:t>
            </a:r>
            <a:r>
              <a:rPr lang="ru-RU" sz="1800" dirty="0"/>
              <a:t>пространства в нём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Как называем мы?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Понятно, то ...</a:t>
            </a:r>
          </a:p>
        </p:txBody>
      </p:sp>
    </p:spTree>
    <p:extLst>
      <p:ext uri="{BB962C8B-B14F-4D97-AF65-F5344CB8AC3E}">
        <p14:creationId xmlns="" xmlns:p14="http://schemas.microsoft.com/office/powerpoint/2010/main" val="27760586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2253822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Угадай-ка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738" y="977265"/>
            <a:ext cx="1907381" cy="416623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8775" y="1126200"/>
            <a:ext cx="5508625" cy="2000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b="1" i="1" dirty="0" smtClean="0"/>
              <a:t>Загадка 5: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Он ограничен с двух сторон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И по линейке проведён.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Длину его измерить можно,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И сделать это так несложно!</a:t>
            </a:r>
          </a:p>
        </p:txBody>
      </p:sp>
    </p:spTree>
    <p:extLst>
      <p:ext uri="{BB962C8B-B14F-4D97-AF65-F5344CB8AC3E}">
        <p14:creationId xmlns="" xmlns:p14="http://schemas.microsoft.com/office/powerpoint/2010/main" val="3149110717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2253822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Угадай-ка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738" y="977265"/>
            <a:ext cx="1907381" cy="4166235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028700" y="3412504"/>
            <a:ext cx="4838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отрезок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0" y="3303122"/>
            <a:ext cx="511432" cy="49576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8775" y="1126200"/>
            <a:ext cx="5508625" cy="2000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b="1" i="1" dirty="0" smtClean="0"/>
              <a:t>Загадка 5: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Он ограничен с двух сторон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И по линейке проведён.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Длину его измерить можно,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И сделать это так несложно!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558791" y="4172181"/>
            <a:ext cx="3353985" cy="384721"/>
            <a:chOff x="558791" y="4172181"/>
            <a:chExt cx="3353985" cy="384721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882112" y="4356847"/>
              <a:ext cx="270377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887505" y="4258236"/>
              <a:ext cx="0" cy="19722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3594846" y="4258236"/>
              <a:ext cx="0" cy="19722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58791" y="4187570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800" i="1" dirty="0" smtClean="0">
                  <a:solidFill>
                    <a:srgbClr val="00B050"/>
                  </a:solidFill>
                </a:rPr>
                <a:t>А</a:t>
              </a:r>
              <a:endParaRPr lang="ru-RU" sz="1400" i="1" dirty="0">
                <a:solidFill>
                  <a:srgbClr val="00B05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82236" y="4172181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800" i="1" dirty="0" smtClean="0">
                  <a:solidFill>
                    <a:srgbClr val="00B050"/>
                  </a:solidFill>
                </a:rPr>
                <a:t>В</a:t>
              </a:r>
              <a:endParaRPr lang="ru-RU" sz="1400" i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6076229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2253822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Угадай-ка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738" y="977265"/>
            <a:ext cx="1907381" cy="416623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8775" y="1126200"/>
            <a:ext cx="5508625" cy="28623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b="1" i="1" dirty="0" smtClean="0"/>
              <a:t>Загадка 6: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К двум зайчатам в час обеда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Прискакали три соседа.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В огороде зайцы сели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И по три морковки съели.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Кто считать, ребята, ловок?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Сколько съедено морковок?</a:t>
            </a:r>
          </a:p>
        </p:txBody>
      </p:sp>
    </p:spTree>
    <p:extLst>
      <p:ext uri="{BB962C8B-B14F-4D97-AF65-F5344CB8AC3E}">
        <p14:creationId xmlns="" xmlns:p14="http://schemas.microsoft.com/office/powerpoint/2010/main" val="1055102955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2253822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Угадай-ка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738" y="977265"/>
            <a:ext cx="1907381" cy="4166235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028700" y="4362764"/>
            <a:ext cx="4838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15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0" y="4253382"/>
            <a:ext cx="511432" cy="49576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58775" y="1126200"/>
            <a:ext cx="5508625" cy="28623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b="1" i="1" dirty="0" smtClean="0"/>
              <a:t>Загадка 6: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К двум зайчатам в час обеда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Прискакали три соседа.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В огороде зайцы сели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И по три морковки съели.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Кто считать, ребята, ловок?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Сколько съедено морковок?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227" y="2457610"/>
            <a:ext cx="783128" cy="108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773" y="3037397"/>
            <a:ext cx="1444030" cy="108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470" y="3237457"/>
            <a:ext cx="916771" cy="9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080" y="3671930"/>
            <a:ext cx="884642" cy="1080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457" y="3672911"/>
            <a:ext cx="763201" cy="108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497" y="3492917"/>
            <a:ext cx="655817" cy="540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5180" y="2291587"/>
            <a:ext cx="655817" cy="540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531" y="4034194"/>
            <a:ext cx="655817" cy="540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51457" y="4053165"/>
            <a:ext cx="655817" cy="540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93359" y="3591528"/>
            <a:ext cx="655817" cy="54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85856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2253822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Угадай-ка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738" y="977265"/>
            <a:ext cx="1907381" cy="416623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8775" y="1126200"/>
            <a:ext cx="5508625" cy="34470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b="1" i="1" dirty="0" smtClean="0"/>
              <a:t>Загадка 7: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В нашем классе два Ивана,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Две Татьяны, два Степана,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Три Катюши, три Галины,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Пять Андреев, три Полины,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Восемь Львов, четыре Саши,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Пять </a:t>
            </a:r>
            <a:r>
              <a:rPr lang="ru-RU" sz="1600" dirty="0" smtClean="0"/>
              <a:t>Ирин, </a:t>
            </a:r>
            <a:r>
              <a:rPr lang="ru-RU" sz="1600" dirty="0"/>
              <a:t>и две </a:t>
            </a:r>
            <a:r>
              <a:rPr lang="ru-RU" sz="1600" dirty="0" smtClean="0"/>
              <a:t>Наташи,</a:t>
            </a:r>
            <a:endParaRPr lang="ru-RU" sz="1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И всего один Виталий.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Сколько всех вы насчитали?</a:t>
            </a:r>
          </a:p>
        </p:txBody>
      </p:sp>
    </p:spTree>
    <p:extLst>
      <p:ext uri="{BB962C8B-B14F-4D97-AF65-F5344CB8AC3E}">
        <p14:creationId xmlns="" xmlns:p14="http://schemas.microsoft.com/office/powerpoint/2010/main" val="2582669703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5731458" y="2616200"/>
            <a:ext cx="120650" cy="1206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198058" y="3592261"/>
            <a:ext cx="120650" cy="1206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705746" y="3592261"/>
            <a:ext cx="120650" cy="1206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419871" y="3592261"/>
            <a:ext cx="120650" cy="1206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311650" y="4570161"/>
            <a:ext cx="120650" cy="1206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594350" y="4565399"/>
            <a:ext cx="120650" cy="1206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895996" y="4676236"/>
            <a:ext cx="120650" cy="1206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534046" y="4565399"/>
            <a:ext cx="120650" cy="1206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006996" y="3592261"/>
            <a:ext cx="120650" cy="1206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4311650" y="2616200"/>
            <a:ext cx="120650" cy="1206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874207" y="2724150"/>
            <a:ext cx="120650" cy="1206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2210542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Разминка</a:t>
            </a:r>
            <a:endParaRPr lang="ru-RU" sz="3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8775" y="1126200"/>
            <a:ext cx="550862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 smtClean="0"/>
              <a:t>1. </a:t>
            </a:r>
            <a:r>
              <a:rPr lang="ru-RU" sz="1800" dirty="0"/>
              <a:t>Сколько месяцев в году содержат 30 дней</a:t>
            </a:r>
            <a:r>
              <a:rPr lang="ru-RU" sz="1800" dirty="0" smtClean="0"/>
              <a:t>?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28700" y="1969181"/>
            <a:ext cx="4838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11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0" y="1859799"/>
            <a:ext cx="511432" cy="4957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313" y="964406"/>
            <a:ext cx="1971675" cy="41790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675" y="1887265"/>
            <a:ext cx="3944140" cy="288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02074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3" grpId="0" animBg="1"/>
      <p:bldP spid="20" grpId="0" animBg="1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2253822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Угадай-ка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738" y="977265"/>
            <a:ext cx="1907381" cy="4166235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840443" y="4667572"/>
            <a:ext cx="48387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dirty="0" smtClean="0">
                <a:solidFill>
                  <a:srgbClr val="00B050"/>
                </a:solidFill>
              </a:rPr>
              <a:t>40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1" y="4585085"/>
            <a:ext cx="371377" cy="360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58775" y="1126200"/>
            <a:ext cx="5508625" cy="34470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b="1" i="1" dirty="0" smtClean="0"/>
              <a:t>Загадка 7: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В нашем классе два Ивана,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Две Татьяны, два Степана,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Три Катюши, три Галины,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Пять Андреев, три Полины,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Восемь Львов, четыре Саши,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Пять </a:t>
            </a:r>
            <a:r>
              <a:rPr lang="ru-RU" sz="1600" dirty="0" smtClean="0"/>
              <a:t>Ирин, </a:t>
            </a:r>
            <a:r>
              <a:rPr lang="ru-RU" sz="1600" dirty="0"/>
              <a:t>и две </a:t>
            </a:r>
            <a:r>
              <a:rPr lang="ru-RU" sz="1600" dirty="0" smtClean="0"/>
              <a:t>Наташи,</a:t>
            </a:r>
            <a:endParaRPr lang="ru-RU" sz="1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И всего один Виталий.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Сколько всех вы насчитали?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77455" y="1573447"/>
            <a:ext cx="120417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B050"/>
                </a:solidFill>
              </a:rPr>
              <a:t>2 Ивана</a:t>
            </a:r>
          </a:p>
          <a:p>
            <a:r>
              <a:rPr lang="ru-RU" sz="1600" dirty="0" smtClean="0">
                <a:solidFill>
                  <a:srgbClr val="00B050"/>
                </a:solidFill>
              </a:rPr>
              <a:t>2 Татьяны</a:t>
            </a:r>
          </a:p>
          <a:p>
            <a:r>
              <a:rPr lang="ru-RU" sz="1600" dirty="0" smtClean="0">
                <a:solidFill>
                  <a:srgbClr val="00B050"/>
                </a:solidFill>
              </a:rPr>
              <a:t>2 Степана</a:t>
            </a:r>
          </a:p>
          <a:p>
            <a:r>
              <a:rPr lang="ru-RU" sz="1600" dirty="0" smtClean="0">
                <a:solidFill>
                  <a:srgbClr val="00B050"/>
                </a:solidFill>
              </a:rPr>
              <a:t>3 Катюши</a:t>
            </a:r>
          </a:p>
          <a:p>
            <a:r>
              <a:rPr lang="ru-RU" sz="1600" dirty="0" smtClean="0">
                <a:solidFill>
                  <a:srgbClr val="00B050"/>
                </a:solidFill>
              </a:rPr>
              <a:t>3 Галины</a:t>
            </a:r>
          </a:p>
          <a:p>
            <a:r>
              <a:rPr lang="ru-RU" sz="1600" dirty="0" smtClean="0">
                <a:solidFill>
                  <a:srgbClr val="00B050"/>
                </a:solidFill>
              </a:rPr>
              <a:t>5 Андреев</a:t>
            </a:r>
          </a:p>
          <a:p>
            <a:r>
              <a:rPr lang="ru-RU" sz="1600" dirty="0" smtClean="0">
                <a:solidFill>
                  <a:srgbClr val="00B050"/>
                </a:solidFill>
              </a:rPr>
              <a:t>3 Полины</a:t>
            </a:r>
          </a:p>
          <a:p>
            <a:r>
              <a:rPr lang="ru-RU" sz="1600" dirty="0" smtClean="0">
                <a:solidFill>
                  <a:srgbClr val="00B050"/>
                </a:solidFill>
              </a:rPr>
              <a:t>8 Львов</a:t>
            </a:r>
          </a:p>
          <a:p>
            <a:r>
              <a:rPr lang="ru-RU" sz="1600" dirty="0" smtClean="0">
                <a:solidFill>
                  <a:srgbClr val="00B050"/>
                </a:solidFill>
              </a:rPr>
              <a:t>4 Саши</a:t>
            </a:r>
          </a:p>
          <a:p>
            <a:r>
              <a:rPr lang="ru-RU" sz="1600" dirty="0" smtClean="0">
                <a:solidFill>
                  <a:srgbClr val="00B050"/>
                </a:solidFill>
              </a:rPr>
              <a:t>5 Ирин</a:t>
            </a:r>
          </a:p>
          <a:p>
            <a:r>
              <a:rPr lang="ru-RU" sz="1600" dirty="0" smtClean="0">
                <a:solidFill>
                  <a:srgbClr val="00B050"/>
                </a:solidFill>
              </a:rPr>
              <a:t>2 Наташи</a:t>
            </a:r>
          </a:p>
          <a:p>
            <a:r>
              <a:rPr lang="ru-RU" sz="1600" dirty="0" smtClean="0">
                <a:solidFill>
                  <a:srgbClr val="00B050"/>
                </a:solidFill>
              </a:rPr>
              <a:t>1 Виталий</a:t>
            </a:r>
            <a:endParaRPr lang="ru-RU" sz="16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73073" y="4614280"/>
            <a:ext cx="15735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B050"/>
                </a:solidFill>
              </a:rPr>
              <a:t>40 – учеников</a:t>
            </a:r>
            <a:endParaRPr lang="ru-RU" sz="1600" dirty="0">
              <a:solidFill>
                <a:srgbClr val="00B05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818965" y="4585085"/>
            <a:ext cx="211181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4104839" y="1701756"/>
            <a:ext cx="3016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104839" y="1953519"/>
            <a:ext cx="3016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104839" y="2205282"/>
            <a:ext cx="3016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102541" y="2457045"/>
            <a:ext cx="3016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105006" y="2704351"/>
            <a:ext cx="3016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105376" y="2949637"/>
            <a:ext cx="3016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105746" y="3175671"/>
            <a:ext cx="3016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105746" y="3440281"/>
            <a:ext cx="3016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104680" y="3666452"/>
            <a:ext cx="3016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126820" y="3914132"/>
            <a:ext cx="3016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109443" y="4159741"/>
            <a:ext cx="3016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B050"/>
                </a:solidFill>
              </a:rPr>
              <a:t>+</a:t>
            </a:r>
          </a:p>
        </p:txBody>
      </p:sp>
    </p:spTree>
    <p:extLst>
      <p:ext uri="{BB962C8B-B14F-4D97-AF65-F5344CB8AC3E}">
        <p14:creationId xmlns="" xmlns:p14="http://schemas.microsoft.com/office/powerpoint/2010/main" val="32890894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19" grpId="0"/>
      <p:bldP spid="23" grpId="0"/>
      <p:bldP spid="24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2253822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Угадай-ка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738" y="977265"/>
            <a:ext cx="1907381" cy="416623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8775" y="946906"/>
            <a:ext cx="5508625" cy="38472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b="1" i="1" dirty="0" smtClean="0"/>
              <a:t>Загадка 8: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Вот отметки по контрольной: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Получили </a:t>
            </a:r>
            <a:r>
              <a:rPr lang="ru-RU" sz="1600" dirty="0" smtClean="0"/>
              <a:t>«пять» </a:t>
            </a:r>
            <a:r>
              <a:rPr lang="ru-RU" sz="1600" dirty="0"/>
              <a:t>все Саши,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Иры, Кати и Наташи.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По </a:t>
            </a:r>
            <a:r>
              <a:rPr lang="ru-RU" sz="1600" dirty="0" smtClean="0"/>
              <a:t>«четвёрке» </a:t>
            </a:r>
            <a:r>
              <a:rPr lang="ru-RU" sz="1600" dirty="0"/>
              <a:t>Тани, Гали,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/>
              <a:t>Львы</a:t>
            </a:r>
            <a:r>
              <a:rPr lang="ru-RU" sz="1600" dirty="0"/>
              <a:t>, Полины и Виталий.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Остальные все Иваны,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Все Андреи и Степаны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Получили только </a:t>
            </a:r>
            <a:r>
              <a:rPr lang="ru-RU" sz="1600" dirty="0" smtClean="0"/>
              <a:t>«тройки».</a:t>
            </a:r>
            <a:endParaRPr lang="ru-RU" sz="1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А кому достались </a:t>
            </a:r>
            <a:r>
              <a:rPr lang="ru-RU" sz="1600" dirty="0" smtClean="0"/>
              <a:t>«двойки»?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132322878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2253822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Угадай-ка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738" y="977265"/>
            <a:ext cx="1907381" cy="4166235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4871570" y="4696599"/>
            <a:ext cx="48387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dirty="0" smtClean="0">
                <a:solidFill>
                  <a:srgbClr val="00B050"/>
                </a:solidFill>
              </a:rPr>
              <a:t>«2» никому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808" y="4614112"/>
            <a:ext cx="371377" cy="36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77455" y="1573447"/>
            <a:ext cx="189026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B050"/>
                </a:solidFill>
              </a:rPr>
              <a:t>«3» – 2 – Ивана</a:t>
            </a:r>
          </a:p>
          <a:p>
            <a:r>
              <a:rPr lang="ru-RU" sz="1600" dirty="0" smtClean="0">
                <a:solidFill>
                  <a:srgbClr val="00B050"/>
                </a:solidFill>
              </a:rPr>
              <a:t>«4» – 2 – Татьяны</a:t>
            </a:r>
          </a:p>
          <a:p>
            <a:r>
              <a:rPr lang="ru-RU" sz="1600" dirty="0" smtClean="0">
                <a:solidFill>
                  <a:srgbClr val="00B050"/>
                </a:solidFill>
              </a:rPr>
              <a:t>«3» </a:t>
            </a:r>
            <a:r>
              <a:rPr lang="ru-RU" sz="1600" dirty="0">
                <a:solidFill>
                  <a:srgbClr val="00B050"/>
                </a:solidFill>
              </a:rPr>
              <a:t>– 2 </a:t>
            </a:r>
            <a:r>
              <a:rPr lang="ru-RU" sz="1600" dirty="0" smtClean="0">
                <a:solidFill>
                  <a:srgbClr val="00B050"/>
                </a:solidFill>
              </a:rPr>
              <a:t>– Степана</a:t>
            </a:r>
          </a:p>
          <a:p>
            <a:r>
              <a:rPr lang="ru-RU" sz="1600" dirty="0" smtClean="0">
                <a:solidFill>
                  <a:srgbClr val="00B050"/>
                </a:solidFill>
              </a:rPr>
              <a:t>«5» </a:t>
            </a:r>
            <a:r>
              <a:rPr lang="ru-RU" sz="1600" dirty="0">
                <a:solidFill>
                  <a:srgbClr val="00B050"/>
                </a:solidFill>
              </a:rPr>
              <a:t>– </a:t>
            </a:r>
            <a:r>
              <a:rPr lang="ru-RU" sz="1600" dirty="0" smtClean="0">
                <a:solidFill>
                  <a:srgbClr val="00B050"/>
                </a:solidFill>
              </a:rPr>
              <a:t>3 – Катюши</a:t>
            </a:r>
          </a:p>
          <a:p>
            <a:r>
              <a:rPr lang="ru-RU" sz="1600" dirty="0" smtClean="0">
                <a:solidFill>
                  <a:srgbClr val="00B050"/>
                </a:solidFill>
              </a:rPr>
              <a:t>«4» </a:t>
            </a:r>
            <a:r>
              <a:rPr lang="ru-RU" sz="1600" dirty="0">
                <a:solidFill>
                  <a:srgbClr val="00B050"/>
                </a:solidFill>
              </a:rPr>
              <a:t>– 3 </a:t>
            </a:r>
            <a:r>
              <a:rPr lang="ru-RU" sz="1600" dirty="0" smtClean="0">
                <a:solidFill>
                  <a:srgbClr val="00B050"/>
                </a:solidFill>
              </a:rPr>
              <a:t>– Галины</a:t>
            </a:r>
          </a:p>
          <a:p>
            <a:r>
              <a:rPr lang="ru-RU" sz="1600" dirty="0" smtClean="0">
                <a:solidFill>
                  <a:srgbClr val="00B050"/>
                </a:solidFill>
              </a:rPr>
              <a:t>«3» </a:t>
            </a:r>
            <a:r>
              <a:rPr lang="ru-RU" sz="1600" dirty="0">
                <a:solidFill>
                  <a:srgbClr val="00B050"/>
                </a:solidFill>
              </a:rPr>
              <a:t>– </a:t>
            </a:r>
            <a:r>
              <a:rPr lang="ru-RU" sz="1600" dirty="0" smtClean="0">
                <a:solidFill>
                  <a:srgbClr val="00B050"/>
                </a:solidFill>
              </a:rPr>
              <a:t>5 – Андреев</a:t>
            </a:r>
          </a:p>
          <a:p>
            <a:r>
              <a:rPr lang="ru-RU" sz="1600" dirty="0" smtClean="0">
                <a:solidFill>
                  <a:srgbClr val="00B050"/>
                </a:solidFill>
              </a:rPr>
              <a:t>«4» </a:t>
            </a:r>
            <a:r>
              <a:rPr lang="ru-RU" sz="1600" dirty="0">
                <a:solidFill>
                  <a:srgbClr val="00B050"/>
                </a:solidFill>
              </a:rPr>
              <a:t>– 3 </a:t>
            </a:r>
            <a:r>
              <a:rPr lang="ru-RU" sz="1600" dirty="0" smtClean="0">
                <a:solidFill>
                  <a:srgbClr val="00B050"/>
                </a:solidFill>
              </a:rPr>
              <a:t>– Полины</a:t>
            </a:r>
          </a:p>
          <a:p>
            <a:r>
              <a:rPr lang="ru-RU" sz="1600" dirty="0" smtClean="0">
                <a:solidFill>
                  <a:srgbClr val="00B050"/>
                </a:solidFill>
              </a:rPr>
              <a:t>«4» </a:t>
            </a:r>
            <a:r>
              <a:rPr lang="ru-RU" sz="1600" dirty="0">
                <a:solidFill>
                  <a:srgbClr val="00B050"/>
                </a:solidFill>
              </a:rPr>
              <a:t>– </a:t>
            </a:r>
            <a:r>
              <a:rPr lang="ru-RU" sz="1600" dirty="0" smtClean="0">
                <a:solidFill>
                  <a:srgbClr val="00B050"/>
                </a:solidFill>
              </a:rPr>
              <a:t>8 </a:t>
            </a:r>
            <a:r>
              <a:rPr lang="ru-RU" sz="1600" dirty="0">
                <a:solidFill>
                  <a:srgbClr val="00B050"/>
                </a:solidFill>
              </a:rPr>
              <a:t>– </a:t>
            </a:r>
            <a:r>
              <a:rPr lang="ru-RU" sz="1600" dirty="0" smtClean="0">
                <a:solidFill>
                  <a:srgbClr val="00B050"/>
                </a:solidFill>
              </a:rPr>
              <a:t>Львов</a:t>
            </a:r>
          </a:p>
          <a:p>
            <a:r>
              <a:rPr lang="ru-RU" sz="1600" dirty="0" smtClean="0">
                <a:solidFill>
                  <a:srgbClr val="00B050"/>
                </a:solidFill>
              </a:rPr>
              <a:t>«5» </a:t>
            </a:r>
            <a:r>
              <a:rPr lang="ru-RU" sz="1600" dirty="0">
                <a:solidFill>
                  <a:srgbClr val="00B050"/>
                </a:solidFill>
              </a:rPr>
              <a:t>– </a:t>
            </a:r>
            <a:r>
              <a:rPr lang="ru-RU" sz="1600" dirty="0" smtClean="0">
                <a:solidFill>
                  <a:srgbClr val="00B050"/>
                </a:solidFill>
              </a:rPr>
              <a:t>4 </a:t>
            </a:r>
            <a:r>
              <a:rPr lang="ru-RU" sz="1600" dirty="0">
                <a:solidFill>
                  <a:srgbClr val="00B050"/>
                </a:solidFill>
              </a:rPr>
              <a:t>– </a:t>
            </a:r>
            <a:r>
              <a:rPr lang="ru-RU" sz="1600" dirty="0" smtClean="0">
                <a:solidFill>
                  <a:srgbClr val="00B050"/>
                </a:solidFill>
              </a:rPr>
              <a:t>Саши</a:t>
            </a:r>
          </a:p>
          <a:p>
            <a:r>
              <a:rPr lang="ru-RU" sz="1600" dirty="0" smtClean="0">
                <a:solidFill>
                  <a:srgbClr val="00B050"/>
                </a:solidFill>
              </a:rPr>
              <a:t>«5» </a:t>
            </a:r>
            <a:r>
              <a:rPr lang="ru-RU" sz="1600" dirty="0">
                <a:solidFill>
                  <a:srgbClr val="00B050"/>
                </a:solidFill>
              </a:rPr>
              <a:t>– 5 – </a:t>
            </a:r>
            <a:r>
              <a:rPr lang="ru-RU" sz="1600" dirty="0" smtClean="0">
                <a:solidFill>
                  <a:srgbClr val="00B050"/>
                </a:solidFill>
              </a:rPr>
              <a:t>Ирин</a:t>
            </a:r>
          </a:p>
          <a:p>
            <a:r>
              <a:rPr lang="ru-RU" sz="1600" dirty="0" smtClean="0">
                <a:solidFill>
                  <a:srgbClr val="00B050"/>
                </a:solidFill>
              </a:rPr>
              <a:t>«5» </a:t>
            </a:r>
            <a:r>
              <a:rPr lang="ru-RU" sz="1600" dirty="0">
                <a:solidFill>
                  <a:srgbClr val="00B050"/>
                </a:solidFill>
              </a:rPr>
              <a:t>– </a:t>
            </a:r>
            <a:r>
              <a:rPr lang="ru-RU" sz="1600" dirty="0" smtClean="0">
                <a:solidFill>
                  <a:srgbClr val="00B050"/>
                </a:solidFill>
              </a:rPr>
              <a:t>2 </a:t>
            </a:r>
            <a:r>
              <a:rPr lang="ru-RU" sz="1600" dirty="0">
                <a:solidFill>
                  <a:srgbClr val="00B050"/>
                </a:solidFill>
              </a:rPr>
              <a:t>– </a:t>
            </a:r>
            <a:r>
              <a:rPr lang="ru-RU" sz="1600" dirty="0" smtClean="0">
                <a:solidFill>
                  <a:srgbClr val="00B050"/>
                </a:solidFill>
              </a:rPr>
              <a:t>Наташи</a:t>
            </a:r>
          </a:p>
          <a:p>
            <a:r>
              <a:rPr lang="ru-RU" sz="1600" dirty="0" smtClean="0">
                <a:solidFill>
                  <a:srgbClr val="00B050"/>
                </a:solidFill>
              </a:rPr>
              <a:t>«4» </a:t>
            </a:r>
            <a:r>
              <a:rPr lang="ru-RU" sz="1600" dirty="0">
                <a:solidFill>
                  <a:srgbClr val="00B050"/>
                </a:solidFill>
              </a:rPr>
              <a:t>– </a:t>
            </a:r>
            <a:r>
              <a:rPr lang="ru-RU" sz="1600" dirty="0" smtClean="0">
                <a:solidFill>
                  <a:srgbClr val="00B050"/>
                </a:solidFill>
              </a:rPr>
              <a:t>1 </a:t>
            </a:r>
            <a:r>
              <a:rPr lang="ru-RU" sz="1600" dirty="0">
                <a:solidFill>
                  <a:srgbClr val="00B050"/>
                </a:solidFill>
              </a:rPr>
              <a:t>– </a:t>
            </a:r>
            <a:r>
              <a:rPr lang="ru-RU" sz="1600" dirty="0" smtClean="0">
                <a:solidFill>
                  <a:srgbClr val="00B050"/>
                </a:solidFill>
              </a:rPr>
              <a:t>Виталий</a:t>
            </a:r>
            <a:endParaRPr lang="ru-RU" sz="1600" dirty="0">
              <a:solidFill>
                <a:srgbClr val="00B05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198610" y="4585085"/>
            <a:ext cx="215600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58775" y="946906"/>
            <a:ext cx="5508625" cy="38472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b="1" i="1" dirty="0" smtClean="0"/>
              <a:t>Загадка 8: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Вот отметки по контрольной: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Получили </a:t>
            </a:r>
            <a:r>
              <a:rPr lang="ru-RU" sz="1600" dirty="0" smtClean="0"/>
              <a:t>«пять» </a:t>
            </a:r>
            <a:r>
              <a:rPr lang="ru-RU" sz="1600" dirty="0"/>
              <a:t>все Саши,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Иры, Кати и Наташи.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По </a:t>
            </a:r>
            <a:r>
              <a:rPr lang="ru-RU" sz="1600" dirty="0" smtClean="0"/>
              <a:t>«четвёрке» </a:t>
            </a:r>
            <a:r>
              <a:rPr lang="ru-RU" sz="1600" dirty="0"/>
              <a:t>Тани, Гали,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/>
              <a:t>Львы</a:t>
            </a:r>
            <a:r>
              <a:rPr lang="ru-RU" sz="1600" dirty="0"/>
              <a:t>, Полины и Виталий.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Остальные все Иваны,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Все Андреи и Степаны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Получили только </a:t>
            </a:r>
            <a:r>
              <a:rPr lang="ru-RU" sz="1600" dirty="0" smtClean="0"/>
              <a:t>«тройки».</a:t>
            </a:r>
            <a:endParaRPr lang="ru-RU" sz="1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А кому достались </a:t>
            </a:r>
            <a:r>
              <a:rPr lang="ru-RU" sz="1600" dirty="0" smtClean="0"/>
              <a:t>«двойки»?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33423282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2253822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Угадай-ка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738" y="977265"/>
            <a:ext cx="1907381" cy="416623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8775" y="875187"/>
            <a:ext cx="5508625" cy="41242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600" b="1" i="1" dirty="0" smtClean="0"/>
              <a:t>Загадка 9: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600" dirty="0"/>
              <a:t>Прилетели галки,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600" dirty="0"/>
              <a:t>Сели на палки.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600" dirty="0"/>
              <a:t>Если на каждой палке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600" dirty="0"/>
              <a:t>Сядет по одной галке,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600" dirty="0"/>
              <a:t>То для одной галки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600" dirty="0"/>
              <a:t>Не хватит палки.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600" dirty="0"/>
              <a:t>Если же на каждой палке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600" dirty="0"/>
              <a:t>Сядет по две галки,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600" dirty="0"/>
              <a:t>То одна из палок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600" dirty="0"/>
              <a:t>Будет без галок.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600" dirty="0"/>
              <a:t>Сколько было галок?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600" dirty="0"/>
              <a:t>Сколько было палок?</a:t>
            </a:r>
          </a:p>
        </p:txBody>
      </p:sp>
    </p:spTree>
    <p:extLst>
      <p:ext uri="{BB962C8B-B14F-4D97-AF65-F5344CB8AC3E}">
        <p14:creationId xmlns="" xmlns:p14="http://schemas.microsoft.com/office/powerpoint/2010/main" val="711356375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76600" y="977265"/>
            <a:ext cx="3597138" cy="1535026"/>
          </a:xfrm>
          <a:prstGeom prst="roundRect">
            <a:avLst/>
          </a:prstGeom>
          <a:noFill/>
          <a:ln w="952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276600" y="2651805"/>
            <a:ext cx="3597138" cy="1329068"/>
          </a:xfrm>
          <a:prstGeom prst="roundRect">
            <a:avLst/>
          </a:prstGeom>
          <a:noFill/>
          <a:ln w="952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2253822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Угадай-ка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738" y="977265"/>
            <a:ext cx="1907381" cy="4166235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3773937" y="4382186"/>
            <a:ext cx="48387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dirty="0">
                <a:solidFill>
                  <a:srgbClr val="00B050"/>
                </a:solidFill>
              </a:rPr>
              <a:t>4 галки и 3 </a:t>
            </a:r>
            <a:r>
              <a:rPr lang="ru-RU" sz="1600" dirty="0" smtClean="0">
                <a:solidFill>
                  <a:srgbClr val="00B050"/>
                </a:solidFill>
              </a:rPr>
              <a:t>палки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175" y="4299699"/>
            <a:ext cx="371377" cy="360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8775" y="875187"/>
            <a:ext cx="5508625" cy="41242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600" b="1" i="1" dirty="0" smtClean="0"/>
              <a:t>Загадка 9: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600" dirty="0"/>
              <a:t>Прилетели галки,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600" dirty="0"/>
              <a:t>Сели на палки.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600" dirty="0"/>
              <a:t>Если на каждой палке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600" dirty="0"/>
              <a:t>Сядет по одной галке,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600" dirty="0"/>
              <a:t>То для одной галки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600" dirty="0"/>
              <a:t>Не хватит палки.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600" dirty="0"/>
              <a:t>Если же на каждой палке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600" dirty="0"/>
              <a:t>Сядет по две галки,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600" dirty="0"/>
              <a:t>То одна из палок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600" dirty="0"/>
              <a:t>Будет без галок.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600" dirty="0"/>
              <a:t>Сколько было галок?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600" dirty="0"/>
              <a:t>Сколько было палок?</a:t>
            </a:r>
          </a:p>
        </p:txBody>
      </p:sp>
      <p:pic>
        <p:nvPicPr>
          <p:cNvPr id="1026" name="Picture 2" descr="http://www.khwiki.com/images/thumb/a/ad/Wooden_Stick_KHII.png/608px-Wooden_Stick_KHI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997" y="1138504"/>
            <a:ext cx="913522" cy="9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khwiki.com/images/thumb/a/ad/Wooden_Stick_KHII.png/608px-Wooden_Stick_KHI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224" y="1138504"/>
            <a:ext cx="913522" cy="9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khwiki.com/images/thumb/a/ad/Wooden_Stick_KHII.png/608px-Wooden_Stick_KHI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451" y="1138504"/>
            <a:ext cx="913522" cy="9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khwiki.com/images/thumb/a/ad/Wooden_Stick_KHII.png/608px-Wooden_Stick_KHI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31997" y="2848919"/>
            <a:ext cx="913522" cy="9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khwiki.com/images/thumb/a/ad/Wooden_Stick_KHII.png/608px-Wooden_Stick_KHI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28224" y="2848919"/>
            <a:ext cx="913522" cy="9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khwiki.com/images/thumb/a/ad/Wooden_Stick_KHII.png/608px-Wooden_Stick_KHI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24451" y="2848919"/>
            <a:ext cx="913522" cy="9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924" y="1116779"/>
            <a:ext cx="547740" cy="54774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032" y="1118725"/>
            <a:ext cx="547740" cy="54774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893" y="1118725"/>
            <a:ext cx="547740" cy="54774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103" y="1797802"/>
            <a:ext cx="547740" cy="54774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281" y="2833666"/>
            <a:ext cx="547740" cy="54774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504" y="3060382"/>
            <a:ext cx="547740" cy="5477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103" y="2831343"/>
            <a:ext cx="547740" cy="54774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326" y="3058059"/>
            <a:ext cx="547740" cy="5477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8887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" grpId="0" animBg="1"/>
      <p:bldP spid="2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2253822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Угадай-ка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738" y="977265"/>
            <a:ext cx="1907381" cy="416623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8775" y="946906"/>
            <a:ext cx="5508625" cy="38472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b="1" i="1" dirty="0" smtClean="0"/>
              <a:t>Загадка 10: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Лев старше дикобраза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В два с половиной раза.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По сведеньям удода,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Тому назад три года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В семь раз лев старше был,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Чем дикобраз.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Учтите всё и </a:t>
            </a:r>
            <a:r>
              <a:rPr lang="ru-RU" sz="1600" dirty="0" smtClean="0"/>
              <a:t>взвесьте.</a:t>
            </a:r>
            <a:endParaRPr lang="ru-RU" sz="1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Сколько же им </a:t>
            </a:r>
            <a:r>
              <a:rPr lang="ru-RU" sz="1600" dirty="0" smtClean="0"/>
              <a:t>вместе,</a:t>
            </a:r>
            <a:endParaRPr lang="ru-RU" sz="1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Позвольте мне спросить у вас.</a:t>
            </a:r>
          </a:p>
        </p:txBody>
      </p:sp>
    </p:spTree>
    <p:extLst>
      <p:ext uri="{BB962C8B-B14F-4D97-AF65-F5344CB8AC3E}">
        <p14:creationId xmlns="" xmlns:p14="http://schemas.microsoft.com/office/powerpoint/2010/main" val="1765590003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2253822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Угадай-ка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738" y="977265"/>
            <a:ext cx="1907381" cy="4166235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4871570" y="4511872"/>
            <a:ext cx="48387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dirty="0" smtClean="0">
                <a:solidFill>
                  <a:srgbClr val="00B050"/>
                </a:solidFill>
              </a:rPr>
              <a:t>14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808" y="4429385"/>
            <a:ext cx="371377" cy="360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8775" y="946906"/>
            <a:ext cx="5508625" cy="38472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b="1" i="1" dirty="0" smtClean="0"/>
              <a:t>Загадка 10: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Лев старше дикобраза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В два с половиной раза.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По сведеньям удода,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Тому назад три года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В семь раз лев старше был,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Чем дикобраз.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Учтите всё и </a:t>
            </a:r>
            <a:r>
              <a:rPr lang="ru-RU" sz="1600" dirty="0" smtClean="0"/>
              <a:t>взвесьте.</a:t>
            </a:r>
            <a:endParaRPr lang="ru-RU" sz="1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Сколько же им </a:t>
            </a:r>
            <a:r>
              <a:rPr lang="ru-RU" sz="1600" dirty="0" smtClean="0"/>
              <a:t>вместе,</a:t>
            </a:r>
            <a:endParaRPr lang="ru-RU" sz="1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Позвольте мне спросить у вас.</a:t>
            </a:r>
          </a:p>
        </p:txBody>
      </p:sp>
      <p:pic>
        <p:nvPicPr>
          <p:cNvPr id="2050" name="Picture 2" descr="http://www.clipartkid.com/images/766/10-lion-cartoon-face-free-cliparts-that-you-can-download-to-you-GsKS5k-clip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524" y="909034"/>
            <a:ext cx="282699" cy="3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5669" y="946906"/>
            <a:ext cx="362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B050"/>
                </a:solidFill>
              </a:rPr>
              <a:t>1)</a:t>
            </a:r>
            <a:endParaRPr lang="ru-RU" sz="1600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239" y="1338022"/>
            <a:ext cx="364335" cy="36000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609295" y="1301255"/>
            <a:ext cx="422361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Равно 8"/>
          <p:cNvSpPr/>
          <p:nvPr/>
        </p:nvSpPr>
        <p:spPr>
          <a:xfrm>
            <a:off x="5083431" y="1121255"/>
            <a:ext cx="360000" cy="360000"/>
          </a:xfrm>
          <a:prstGeom prst="mathEqual">
            <a:avLst>
              <a:gd name="adj1" fmla="val 16678"/>
              <a:gd name="adj2" fmla="val 1176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13816" y="1131978"/>
            <a:ext cx="5229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B050"/>
                </a:solidFill>
              </a:rPr>
              <a:t>2,5;</a:t>
            </a:r>
            <a:endParaRPr lang="ru-RU" sz="1600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85669" y="1949500"/>
            <a:ext cx="362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B050"/>
                </a:solidFill>
              </a:rPr>
              <a:t>2)</a:t>
            </a:r>
            <a:endParaRPr lang="ru-RU" sz="1600" dirty="0">
              <a:solidFill>
                <a:srgbClr val="00B050"/>
              </a:solidFill>
            </a:endParaRPr>
          </a:p>
        </p:txBody>
      </p:sp>
      <p:pic>
        <p:nvPicPr>
          <p:cNvPr id="24" name="Picture 2" descr="http://www.clipartkid.com/images/766/10-lion-cartoon-face-free-cliparts-that-you-can-download-to-you-GsKS5k-clip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498" y="1919095"/>
            <a:ext cx="282699" cy="3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977" y="2394262"/>
            <a:ext cx="364335" cy="360000"/>
          </a:xfrm>
          <a:prstGeom prst="rect">
            <a:avLst/>
          </a:prstGeom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4648269" y="2348260"/>
            <a:ext cx="795162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010333" y="1918559"/>
            <a:ext cx="510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B050"/>
                </a:solidFill>
              </a:rPr>
              <a:t>– 3 </a:t>
            </a:r>
            <a:endParaRPr lang="ru-RU" sz="1600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13475" y="2411858"/>
            <a:ext cx="510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B050"/>
                </a:solidFill>
              </a:rPr>
              <a:t>– 3 </a:t>
            </a:r>
            <a:endParaRPr lang="ru-RU" sz="1600" dirty="0">
              <a:solidFill>
                <a:srgbClr val="00B050"/>
              </a:solidFill>
            </a:endParaRPr>
          </a:p>
        </p:txBody>
      </p:sp>
      <p:sp>
        <p:nvSpPr>
          <p:cNvPr id="32" name="Равно 31"/>
          <p:cNvSpPr/>
          <p:nvPr/>
        </p:nvSpPr>
        <p:spPr>
          <a:xfrm>
            <a:off x="5482630" y="2159021"/>
            <a:ext cx="360000" cy="360000"/>
          </a:xfrm>
          <a:prstGeom prst="mathEqual">
            <a:avLst>
              <a:gd name="adj1" fmla="val 16678"/>
              <a:gd name="adj2" fmla="val 1176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13015" y="2169744"/>
            <a:ext cx="356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B050"/>
                </a:solidFill>
              </a:rPr>
              <a:t>7;</a:t>
            </a:r>
            <a:endParaRPr lang="ru-RU" sz="1600" dirty="0">
              <a:solidFill>
                <a:srgbClr val="00B050"/>
              </a:solidFill>
            </a:endParaRPr>
          </a:p>
        </p:txBody>
      </p:sp>
      <p:pic>
        <p:nvPicPr>
          <p:cNvPr id="34" name="Picture 2" descr="http://www.clipartkid.com/images/766/10-lion-cartoon-face-free-cliparts-that-you-can-download-to-you-GsKS5k-clip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988" y="3361951"/>
            <a:ext cx="282699" cy="3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Равно 34"/>
          <p:cNvSpPr/>
          <p:nvPr/>
        </p:nvSpPr>
        <p:spPr>
          <a:xfrm>
            <a:off x="5068617" y="3335730"/>
            <a:ext cx="360000" cy="360000"/>
          </a:xfrm>
          <a:prstGeom prst="mathEqual">
            <a:avLst>
              <a:gd name="adj1" fmla="val 16678"/>
              <a:gd name="adj2" fmla="val 1176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99002" y="3346453"/>
            <a:ext cx="473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B050"/>
                </a:solidFill>
              </a:rPr>
              <a:t>10;</a:t>
            </a:r>
            <a:endParaRPr lang="ru-RU" sz="1600" dirty="0">
              <a:solidFill>
                <a:srgbClr val="00B050"/>
              </a:solidFill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171" y="2888901"/>
            <a:ext cx="364335" cy="360000"/>
          </a:xfrm>
          <a:prstGeom prst="rect">
            <a:avLst/>
          </a:prstGeom>
        </p:spPr>
      </p:pic>
      <p:sp>
        <p:nvSpPr>
          <p:cNvPr id="38" name="Равно 37"/>
          <p:cNvSpPr/>
          <p:nvPr/>
        </p:nvSpPr>
        <p:spPr>
          <a:xfrm>
            <a:off x="5056942" y="2912276"/>
            <a:ext cx="360000" cy="360000"/>
          </a:xfrm>
          <a:prstGeom prst="mathEqual">
            <a:avLst>
              <a:gd name="adj1" fmla="val 16678"/>
              <a:gd name="adj2" fmla="val 1176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87327" y="2922999"/>
            <a:ext cx="351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B050"/>
                </a:solidFill>
              </a:rPr>
              <a:t>4,</a:t>
            </a:r>
            <a:endParaRPr lang="ru-RU" sz="1600" dirty="0">
              <a:solidFill>
                <a:srgbClr val="00B05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83639" y="2910347"/>
            <a:ext cx="362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B050"/>
                </a:solidFill>
              </a:rPr>
              <a:t>3)</a:t>
            </a:r>
            <a:endParaRPr lang="ru-RU" sz="1600" dirty="0">
              <a:solidFill>
                <a:srgbClr val="00B05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87279" y="3829478"/>
            <a:ext cx="1500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B050"/>
                </a:solidFill>
              </a:rPr>
              <a:t>4) 4 + 10 = 14.</a:t>
            </a:r>
            <a:endParaRPr lang="ru-RU" sz="1600" dirty="0">
              <a:solidFill>
                <a:srgbClr val="00B050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105834" y="811220"/>
            <a:ext cx="2121929" cy="2035673"/>
          </a:xfrm>
          <a:prstGeom prst="roundRect">
            <a:avLst/>
          </a:prstGeom>
          <a:noFill/>
          <a:ln w="952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95274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" grpId="0"/>
      <p:bldP spid="9" grpId="0" animBg="1"/>
      <p:bldP spid="17" grpId="0"/>
      <p:bldP spid="23" grpId="0"/>
      <p:bldP spid="30" grpId="0"/>
      <p:bldP spid="31" grpId="0"/>
      <p:bldP spid="32" grpId="0" animBg="1"/>
      <p:bldP spid="33" grpId="0"/>
      <p:bldP spid="35" grpId="0" animBg="1"/>
      <p:bldP spid="36" grpId="0"/>
      <p:bldP spid="38" grpId="0" animBg="1"/>
      <p:bldP spid="39" grpId="0"/>
      <p:bldP spid="40" grpId="0"/>
      <p:bldP spid="41" grpId="0"/>
      <p:bldP spid="4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32058" y="1946625"/>
            <a:ext cx="3279883" cy="1250251"/>
          </a:xfrm>
          <a:prstGeom prst="rect">
            <a:avLst/>
          </a:prstGeom>
          <a:noFill/>
          <a:ln w="25400">
            <a:solidFill>
              <a:schemeClr val="bg1">
                <a:alpha val="97000"/>
              </a:schemeClr>
            </a:solidFill>
          </a:ln>
        </p:spPr>
        <p:txBody>
          <a:bodyPr wrap="none" lIns="720000" tIns="360000" rIns="720000" bIns="360000" rtlCol="0">
            <a:spAutoFit/>
          </a:bodyPr>
          <a:lstStyle/>
          <a:p>
            <a:pPr algn="ctr"/>
            <a:r>
              <a:rPr lang="ru-RU" sz="3400" dirty="0" smtClean="0">
                <a:solidFill>
                  <a:schemeClr val="bg1"/>
                </a:solidFill>
                <a:latin typeface="+mj-lt"/>
              </a:rPr>
              <a:t>Шарады</a:t>
            </a:r>
            <a:endParaRPr lang="ru-RU" sz="3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367" y="1002982"/>
            <a:ext cx="2481739" cy="414051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95058" y="3373249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+mj-lt"/>
              </a:rPr>
              <a:t>Справка</a:t>
            </a:r>
            <a:r>
              <a:rPr lang="ru-RU" sz="1600" dirty="0">
                <a:solidFill>
                  <a:schemeClr val="bg1"/>
                </a:solidFill>
                <a:latin typeface="+mj-lt"/>
              </a:rPr>
              <a:t>: шарада – это загадка, в которой загаданное слово нужно отгадывать 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+mj-lt"/>
              </a:rPr>
            </a:b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по </a:t>
            </a:r>
            <a:r>
              <a:rPr lang="ru-RU" sz="1600" dirty="0">
                <a:solidFill>
                  <a:schemeClr val="bg1"/>
                </a:solidFill>
                <a:latin typeface="+mj-lt"/>
              </a:rPr>
              <a:t>частям, причём каждая часть слова сама является целым 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словом.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22908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1825821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Шарады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8775" y="1126200"/>
            <a:ext cx="5508625" cy="2000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b="1" i="1" dirty="0" smtClean="0"/>
              <a:t>Шарада 1: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Число я – меньше десяти,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Тебе легко меня найти,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Но если букве «Я» прикажешь рядом встать,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Я все: отец, и ты, и дедушка, и мать.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367" y="1002982"/>
            <a:ext cx="2481739" cy="41405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6818679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1825821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Шарады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028700" y="3448361"/>
            <a:ext cx="4838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семь – семья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0" y="3338979"/>
            <a:ext cx="511432" cy="4957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367" y="1002982"/>
            <a:ext cx="2481739" cy="414051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8775" y="1126200"/>
            <a:ext cx="5508625" cy="2000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b="1" i="1" dirty="0" smtClean="0"/>
              <a:t>Шарада 1: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Число я – меньше десяти,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Тебе легко меня найти,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Но если букве «Я» прикажешь рядом встать,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Я все: отец, и ты, и дедушка, и мать.</a:t>
            </a:r>
          </a:p>
        </p:txBody>
      </p:sp>
    </p:spTree>
    <p:extLst>
      <p:ext uri="{BB962C8B-B14F-4D97-AF65-F5344CB8AC3E}">
        <p14:creationId xmlns="" xmlns:p14="http://schemas.microsoft.com/office/powerpoint/2010/main" val="11986478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2210542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Разминка</a:t>
            </a:r>
            <a:endParaRPr lang="ru-RU" sz="3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8775" y="1126200"/>
            <a:ext cx="550862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 smtClean="0"/>
              <a:t>2. </a:t>
            </a:r>
            <a:r>
              <a:rPr lang="ru-RU" sz="1800" dirty="0"/>
              <a:t>Назовите наименьшее простое число – …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313" y="964406"/>
            <a:ext cx="1971675" cy="41790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5335229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1825821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Шарады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8775" y="1126200"/>
            <a:ext cx="5508625" cy="2000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b="1" i="1" dirty="0" smtClean="0"/>
              <a:t>Шарада 2: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Я приношу с собою боль,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В лице большое искаженье.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А «Ф» на «П» заменишь коль,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То сразу превращусь я в знак сложенья.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367" y="1002982"/>
            <a:ext cx="2481739" cy="41405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3879659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1825821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Шарады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028700" y="3448361"/>
            <a:ext cx="4838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флюс – плюс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0" y="3338979"/>
            <a:ext cx="511432" cy="4957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367" y="1002982"/>
            <a:ext cx="2481739" cy="414051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58775" y="1126200"/>
            <a:ext cx="5508625" cy="2000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b="1" i="1" dirty="0" smtClean="0"/>
              <a:t>Шарада 2: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Я приношу с собою боль,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В лице большое искаженье.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А «Ф» на «П» заменишь коль,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То сразу превращусь я в знак сложенья.</a:t>
            </a:r>
          </a:p>
        </p:txBody>
      </p:sp>
    </p:spTree>
    <p:extLst>
      <p:ext uri="{BB962C8B-B14F-4D97-AF65-F5344CB8AC3E}">
        <p14:creationId xmlns="" xmlns:p14="http://schemas.microsoft.com/office/powerpoint/2010/main" val="16320292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1825821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Шарады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8775" y="1126200"/>
            <a:ext cx="5508625" cy="2000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b="1" i="1" dirty="0" smtClean="0"/>
              <a:t>Шарада 3: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Сначала назови ты за городом дом,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В котором лишь летом семьёй живём,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Две буквы к названью приставь заодно,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Получится то, что решать суждено.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367" y="1002982"/>
            <a:ext cx="2481739" cy="41405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3051313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1825821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Шарады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028700" y="3448361"/>
            <a:ext cx="4838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дача – задача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0" y="3338979"/>
            <a:ext cx="511432" cy="4957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367" y="1002982"/>
            <a:ext cx="2481739" cy="414051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8775" y="1126200"/>
            <a:ext cx="5508625" cy="2000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b="1" i="1" dirty="0" smtClean="0"/>
              <a:t>Шарада 3: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Сначала назови ты за городом дом,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В котором лишь летом семьёй живём,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Две буквы к названью приставь заодно,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Получится то, что решать суждено.</a:t>
            </a:r>
          </a:p>
        </p:txBody>
      </p:sp>
    </p:spTree>
    <p:extLst>
      <p:ext uri="{BB962C8B-B14F-4D97-AF65-F5344CB8AC3E}">
        <p14:creationId xmlns="" xmlns:p14="http://schemas.microsoft.com/office/powerpoint/2010/main" val="2737467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1825821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Шарады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8775" y="1126200"/>
            <a:ext cx="5508625" cy="2000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b="1" i="1" dirty="0" smtClean="0"/>
              <a:t>Шарада 4: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Рождаюсь на мебельной фабрике </a:t>
            </a:r>
            <a:r>
              <a:rPr lang="ru-RU" sz="1800" dirty="0" smtClean="0"/>
              <a:t>я, </a:t>
            </a:r>
            <a:endParaRPr lang="ru-RU" sz="1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И в каждом хозяйстве нельзя без меня.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Отбросишь последнюю букву мою –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Названье большому числу я даю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367" y="1002982"/>
            <a:ext cx="2481739" cy="41405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622246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1825821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Шарады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028700" y="3448361"/>
            <a:ext cx="4838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стол – сто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0" y="3338979"/>
            <a:ext cx="511432" cy="4957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367" y="1002982"/>
            <a:ext cx="2481739" cy="414051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58775" y="1126200"/>
            <a:ext cx="5508625" cy="2000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b="1" i="1" dirty="0" smtClean="0"/>
              <a:t>Шарада 4: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Рождаюсь на мебельной фабрике </a:t>
            </a:r>
            <a:r>
              <a:rPr lang="ru-RU" sz="1800" dirty="0" smtClean="0"/>
              <a:t>я, </a:t>
            </a:r>
            <a:endParaRPr lang="ru-RU" sz="1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И в каждом хозяйстве нельзя без меня.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Отбросишь последнюю букву мою –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Названье большому числу я даю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42005479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1825821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Шарады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8775" y="1126200"/>
            <a:ext cx="5508625" cy="2000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b="1" i="1" dirty="0" smtClean="0"/>
              <a:t>Шарада 5: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Читаем мы направо смело –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Геометрическое тело.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Прочтём же справа мы налево –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Увидим разновидность древа.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367" y="1002982"/>
            <a:ext cx="2481739" cy="41405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2651073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1825821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Шарады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028700" y="3448361"/>
            <a:ext cx="4838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куб – бук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0" y="3338979"/>
            <a:ext cx="511432" cy="4957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367" y="1002982"/>
            <a:ext cx="2481739" cy="414051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8775" y="1126200"/>
            <a:ext cx="5508625" cy="2000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b="1" i="1" dirty="0" smtClean="0"/>
              <a:t>Шарада 5: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Читаем мы направо смело –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Геометрическое тело.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Прочтём же справа мы налево –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Увидим разновидность древа.</a:t>
            </a:r>
          </a:p>
        </p:txBody>
      </p:sp>
    </p:spTree>
    <p:extLst>
      <p:ext uri="{BB962C8B-B14F-4D97-AF65-F5344CB8AC3E}">
        <p14:creationId xmlns="" xmlns:p14="http://schemas.microsoft.com/office/powerpoint/2010/main" val="1724629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1825821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Шарады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8775" y="1126200"/>
            <a:ext cx="5508625" cy="2000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b="1" i="1" dirty="0" smtClean="0"/>
              <a:t>Шарада 6: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Я с «Л» смягчённым – под землёй,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Бываю каменный и бурый.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А с твёрдым – в комнате твоей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И в геометрии фигура.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367" y="1002982"/>
            <a:ext cx="2481739" cy="41405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3856584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1825821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Шарады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028700" y="3448361"/>
            <a:ext cx="4838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уголь – угол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0" y="3338979"/>
            <a:ext cx="511432" cy="4957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367" y="1002982"/>
            <a:ext cx="2481739" cy="414051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58775" y="1126200"/>
            <a:ext cx="5508625" cy="2000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b="1" i="1" dirty="0" smtClean="0"/>
              <a:t>Шарада 6: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Я с «Л» смягчённым – под землёй,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Бываю каменный и бурый.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А с твёрдым – в комнате твоей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И в геометрии фигура.</a:t>
            </a:r>
          </a:p>
        </p:txBody>
      </p:sp>
    </p:spTree>
    <p:extLst>
      <p:ext uri="{BB962C8B-B14F-4D97-AF65-F5344CB8AC3E}">
        <p14:creationId xmlns="" xmlns:p14="http://schemas.microsoft.com/office/powerpoint/2010/main" val="34018404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2210542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Разминка</a:t>
            </a:r>
            <a:endParaRPr lang="ru-RU" sz="3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28700" y="1960218"/>
            <a:ext cx="4838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2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0" y="1850836"/>
            <a:ext cx="511432" cy="4957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313" y="964406"/>
            <a:ext cx="1971675" cy="417909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8775" y="1126200"/>
            <a:ext cx="550862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 smtClean="0"/>
              <a:t>2. </a:t>
            </a:r>
            <a:r>
              <a:rPr lang="ru-RU" sz="1800" dirty="0"/>
              <a:t>Назовите наименьшее простое число – …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1707" y="1887263"/>
            <a:ext cx="2889681" cy="2880000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2151529" y="1887263"/>
            <a:ext cx="291161" cy="291161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98619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1825821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Шарады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8775" y="1126200"/>
            <a:ext cx="5508625" cy="2000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b="1" i="1" dirty="0" smtClean="0"/>
              <a:t>Шарада 7: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Первый слог – нота,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Второй слог – нота.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А в целом –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Только часть чего-то.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367" y="1002982"/>
            <a:ext cx="2481739" cy="41405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3958621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1825821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Шарады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028700" y="3448361"/>
            <a:ext cx="4838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до + ля = доля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0" y="3338979"/>
            <a:ext cx="511432" cy="4957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367" y="1002982"/>
            <a:ext cx="2481739" cy="414051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8775" y="1126200"/>
            <a:ext cx="5508625" cy="2000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b="1" i="1" dirty="0" smtClean="0"/>
              <a:t>Шарада 7: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Первый слог – нота,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Второй слог – нота.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А в целом –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Только часть чего-то.</a:t>
            </a:r>
          </a:p>
        </p:txBody>
      </p:sp>
    </p:spTree>
    <p:extLst>
      <p:ext uri="{BB962C8B-B14F-4D97-AF65-F5344CB8AC3E}">
        <p14:creationId xmlns="" xmlns:p14="http://schemas.microsoft.com/office/powerpoint/2010/main" val="41995849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1825821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Шарады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8775" y="1126200"/>
            <a:ext cx="5508625" cy="11387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b="1" i="1" dirty="0" smtClean="0"/>
              <a:t>Шарада 8: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Где «О» – там учатся всегда,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Где «А» – приборам я нужна.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367" y="1002982"/>
            <a:ext cx="2481739" cy="41405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7198447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1825821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Шарады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028700" y="2686360"/>
            <a:ext cx="4838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школа – шкала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0" y="2576978"/>
            <a:ext cx="511432" cy="4957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367" y="1002982"/>
            <a:ext cx="2481739" cy="414051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58775" y="1126200"/>
            <a:ext cx="5508625" cy="11387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b="1" i="1" dirty="0" smtClean="0"/>
              <a:t>Шарада 8: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Где «О» – там учатся всегда,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Где «А» – приборам я нужна.</a:t>
            </a:r>
          </a:p>
        </p:txBody>
      </p:sp>
    </p:spTree>
    <p:extLst>
      <p:ext uri="{BB962C8B-B14F-4D97-AF65-F5344CB8AC3E}">
        <p14:creationId xmlns="" xmlns:p14="http://schemas.microsoft.com/office/powerpoint/2010/main" val="32702869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1825821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Шарады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8775" y="1126200"/>
            <a:ext cx="5508625" cy="2000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b="1" i="1" dirty="0" smtClean="0"/>
              <a:t>Шарада 9: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Игра – в ней лошади нужны,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К игре проступок пристегни.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И называй, дружочек, смело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То, что давно уже не цело.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367" y="1002982"/>
            <a:ext cx="2481739" cy="41405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50656968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1825821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Шарады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028700" y="3448361"/>
            <a:ext cx="4838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поло </a:t>
            </a:r>
            <a:r>
              <a:rPr lang="ru-RU" sz="1800" dirty="0">
                <a:solidFill>
                  <a:srgbClr val="00B050"/>
                </a:solidFill>
              </a:rPr>
              <a:t>+ </a:t>
            </a:r>
            <a:r>
              <a:rPr lang="ru-RU" sz="1800" dirty="0" smtClean="0">
                <a:solidFill>
                  <a:srgbClr val="00B050"/>
                </a:solidFill>
              </a:rPr>
              <a:t>вина </a:t>
            </a:r>
            <a:r>
              <a:rPr lang="ru-RU" sz="1800" dirty="0">
                <a:solidFill>
                  <a:srgbClr val="00B050"/>
                </a:solidFill>
              </a:rPr>
              <a:t>= </a:t>
            </a:r>
            <a:r>
              <a:rPr lang="ru-RU" sz="1800" dirty="0" smtClean="0">
                <a:solidFill>
                  <a:srgbClr val="00B050"/>
                </a:solidFill>
              </a:rPr>
              <a:t>половина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0" y="3338979"/>
            <a:ext cx="511432" cy="4957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367" y="1002982"/>
            <a:ext cx="2481739" cy="414051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58775" y="1126200"/>
            <a:ext cx="5508625" cy="2000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b="1" i="1" dirty="0" smtClean="0"/>
              <a:t>Шарада 9: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Игра – в ней лошади нужны,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К игре проступок пристегни.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И называй, дружочек, смело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То, что давно уже не цело.</a:t>
            </a:r>
          </a:p>
        </p:txBody>
      </p:sp>
    </p:spTree>
    <p:extLst>
      <p:ext uri="{BB962C8B-B14F-4D97-AF65-F5344CB8AC3E}">
        <p14:creationId xmlns="" xmlns:p14="http://schemas.microsoft.com/office/powerpoint/2010/main" val="1620616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1825821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Шарады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8775" y="1126200"/>
            <a:ext cx="5508625" cy="2000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b="1" i="1" dirty="0" smtClean="0"/>
              <a:t>Шарада 10: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Первую находим, вычисляем,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Много формул для неё мы знаем.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На второй же митинги, парады,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Погулять по ней всегда мы рады.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367" y="1002982"/>
            <a:ext cx="2481739" cy="41405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6346656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1825821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Шарады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028700" y="3448361"/>
            <a:ext cx="4838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площадь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0" y="3338979"/>
            <a:ext cx="511432" cy="4957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367" y="1002982"/>
            <a:ext cx="2481739" cy="414051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8775" y="1126200"/>
            <a:ext cx="5508625" cy="2000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b="1" i="1" dirty="0" smtClean="0"/>
              <a:t>Шарада 10: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Первую находим, вычисляем,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Много формул для неё мы знаем.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На второй же митинги, парады,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Погулять по ней всегда мы рады.</a:t>
            </a:r>
          </a:p>
        </p:txBody>
      </p:sp>
    </p:spTree>
    <p:extLst>
      <p:ext uri="{BB962C8B-B14F-4D97-AF65-F5344CB8AC3E}">
        <p14:creationId xmlns="" xmlns:p14="http://schemas.microsoft.com/office/powerpoint/2010/main" val="35025888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98446" y="1946625"/>
            <a:ext cx="4147107" cy="1250251"/>
          </a:xfrm>
          <a:prstGeom prst="rect">
            <a:avLst/>
          </a:prstGeom>
          <a:noFill/>
          <a:ln w="25400">
            <a:solidFill>
              <a:schemeClr val="bg1">
                <a:alpha val="97000"/>
              </a:schemeClr>
            </a:solidFill>
          </a:ln>
        </p:spPr>
        <p:txBody>
          <a:bodyPr wrap="none" lIns="720000" tIns="360000" rIns="720000" bIns="360000" rtlCol="0">
            <a:spAutoFit/>
          </a:bodyPr>
          <a:lstStyle/>
          <a:p>
            <a:pPr algn="ctr"/>
            <a:r>
              <a:rPr lang="ru-RU" sz="3400" dirty="0">
                <a:solidFill>
                  <a:schemeClr val="bg1"/>
                </a:solidFill>
                <a:latin typeface="+mj-lt"/>
              </a:rPr>
              <a:t>А</a:t>
            </a:r>
            <a:r>
              <a:rPr lang="ru-RU" sz="3400" dirty="0" smtClean="0">
                <a:solidFill>
                  <a:schemeClr val="bg1"/>
                </a:solidFill>
                <a:latin typeface="+mj-lt"/>
              </a:rPr>
              <a:t>награммы</a:t>
            </a:r>
            <a:endParaRPr lang="ru-RU" sz="3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593" y="724376"/>
            <a:ext cx="1941671" cy="44191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50234" y="3373249"/>
            <a:ext cx="62323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+mj-lt"/>
              </a:rPr>
              <a:t>Справка</a:t>
            </a:r>
            <a:r>
              <a:rPr lang="ru-RU" sz="1600" dirty="0">
                <a:solidFill>
                  <a:schemeClr val="bg1"/>
                </a:solidFill>
                <a:latin typeface="+mj-lt"/>
              </a:rPr>
              <a:t>: анаграммой называется слово, 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+mj-lt"/>
              </a:rPr>
            </a:b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в </a:t>
            </a:r>
            <a:r>
              <a:rPr lang="ru-RU" sz="1600" dirty="0">
                <a:solidFill>
                  <a:schemeClr val="bg1"/>
                </a:solidFill>
                <a:latin typeface="+mj-lt"/>
              </a:rPr>
              <a:t>котором переставлены местами все 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+mj-lt"/>
              </a:rPr>
            </a:b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или </a:t>
            </a:r>
            <a:r>
              <a:rPr lang="ru-RU" sz="1600" dirty="0">
                <a:solidFill>
                  <a:schemeClr val="bg1"/>
                </a:solidFill>
                <a:latin typeface="+mj-lt"/>
              </a:rPr>
              <a:t>несколько букв 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в </a:t>
            </a:r>
            <a:r>
              <a:rPr lang="ru-RU" sz="1600" dirty="0">
                <a:solidFill>
                  <a:schemeClr val="bg1"/>
                </a:solidFill>
                <a:latin typeface="+mj-lt"/>
              </a:rPr>
              <a:t>сравнении 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+mj-lt"/>
              </a:rPr>
            </a:b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с исходным </a:t>
            </a:r>
            <a:r>
              <a:rPr lang="ru-RU" sz="1600" dirty="0">
                <a:solidFill>
                  <a:schemeClr val="bg1"/>
                </a:solidFill>
                <a:latin typeface="+mj-lt"/>
              </a:rPr>
              <a:t>словом. 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+mj-lt"/>
              </a:rPr>
            </a:b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Решить </a:t>
            </a:r>
            <a:r>
              <a:rPr lang="ru-RU" sz="1600" dirty="0">
                <a:solidFill>
                  <a:schemeClr val="bg1"/>
                </a:solidFill>
                <a:latin typeface="+mj-lt"/>
              </a:rPr>
              <a:t>анаграмму означает определить исходное 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слово.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29519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2693045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Анаграммы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593" y="724376"/>
            <a:ext cx="1941671" cy="4419124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53495664"/>
              </p:ext>
            </p:extLst>
          </p:nvPr>
        </p:nvGraphicFramePr>
        <p:xfrm>
          <a:off x="384746" y="2092587"/>
          <a:ext cx="2880000" cy="360000"/>
        </p:xfrm>
        <a:graphic>
          <a:graphicData uri="http://schemas.openxmlformats.org/drawingml/2006/table">
            <a:tbl>
              <a:tblPr>
                <a:effectLst>
                  <a:outerShdw blurRad="63500" dist="63500" dir="5400000" sx="97000" sy="97000" algn="t" rotWithShape="0">
                    <a:prstClr val="black">
                      <a:alpha val="15000"/>
                    </a:prstClr>
                  </a:outerShdw>
                </a:effectLst>
                <a:tableStyleId>{5C22544A-7EE6-4342-B048-85BDC9FD1C3A}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Е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Л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И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Д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И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Т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Е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Л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58775" y="1039704"/>
            <a:ext cx="4392613" cy="75790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800" dirty="0" smtClean="0"/>
              <a:t>Так называют числа</a:t>
            </a:r>
            <a:r>
              <a:rPr lang="ru-RU" sz="1800" dirty="0"/>
              <a:t>, на которые делится данное </a:t>
            </a:r>
            <a:r>
              <a:rPr lang="ru-RU" sz="1800" dirty="0" smtClean="0"/>
              <a:t>число без остатка.</a:t>
            </a: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535349313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2210542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Разминка</a:t>
            </a:r>
            <a:endParaRPr lang="ru-RU" sz="3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8775" y="1126200"/>
            <a:ext cx="550862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 smtClean="0"/>
              <a:t>3. </a:t>
            </a:r>
            <a:r>
              <a:rPr lang="ru-RU" sz="1800" dirty="0"/>
              <a:t>Какое число делится на все числа без остатка?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313" y="964406"/>
            <a:ext cx="1971675" cy="41790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4582088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2693045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Анаграммы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0" y="2720412"/>
            <a:ext cx="511432" cy="4957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593" y="724376"/>
            <a:ext cx="1941671" cy="4419124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74825919"/>
              </p:ext>
            </p:extLst>
          </p:nvPr>
        </p:nvGraphicFramePr>
        <p:xfrm>
          <a:off x="384746" y="2092587"/>
          <a:ext cx="2880000" cy="360000"/>
        </p:xfrm>
        <a:graphic>
          <a:graphicData uri="http://schemas.openxmlformats.org/drawingml/2006/table">
            <a:tbl>
              <a:tblPr>
                <a:effectLst>
                  <a:outerShdw blurRad="63500" dist="63500" dir="5400000" sx="97000" sy="97000" algn="t" rotWithShape="0">
                    <a:prstClr val="black">
                      <a:alpha val="15000"/>
                    </a:prstClr>
                  </a:outerShdw>
                </a:effectLst>
                <a:tableStyleId>{5C22544A-7EE6-4342-B048-85BDC9FD1C3A}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Е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Л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И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Д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И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Т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Е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Л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58775" y="1039704"/>
            <a:ext cx="4392613" cy="75790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800" dirty="0" smtClean="0"/>
              <a:t>Так называют числа</a:t>
            </a:r>
            <a:r>
              <a:rPr lang="ru-RU" sz="1800" dirty="0"/>
              <a:t>, на которые делится данное </a:t>
            </a:r>
            <a:r>
              <a:rPr lang="ru-RU" sz="1800" dirty="0" smtClean="0"/>
              <a:t>число без остатка.</a:t>
            </a:r>
            <a:endParaRPr lang="ru-RU" sz="1800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16295823"/>
              </p:ext>
            </p:extLst>
          </p:nvPr>
        </p:nvGraphicFramePr>
        <p:xfrm>
          <a:off x="381017" y="3516252"/>
          <a:ext cx="2880000" cy="360000"/>
        </p:xfrm>
        <a:graphic>
          <a:graphicData uri="http://schemas.openxmlformats.org/drawingml/2006/table">
            <a:tbl>
              <a:tblPr>
                <a:effectLst>
                  <a:outerShdw blurRad="63500" dist="63500" dir="5400000" sx="97000" sy="97000" algn="t" rotWithShape="0">
                    <a:prstClr val="black">
                      <a:alpha val="15000"/>
                    </a:prstClr>
                  </a:outerShdw>
                </a:effectLst>
                <a:tableStyleId>{5C22544A-7EE6-4342-B048-85BDC9FD1C3A}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774875" y="2134087"/>
            <a:ext cx="3000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Л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31680" y="2134086"/>
            <a:ext cx="304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И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6737" y="2134087"/>
            <a:ext cx="2824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B050"/>
                </a:solidFill>
                <a:latin typeface="+mj-lt"/>
              </a:rPr>
              <a:t>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853306" y="2129473"/>
            <a:ext cx="304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И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93295" y="2129473"/>
            <a:ext cx="3032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Д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79465" y="2129473"/>
            <a:ext cx="2824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Е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26163" y="2129473"/>
            <a:ext cx="2888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Т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932666" y="2129473"/>
            <a:ext cx="3000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Л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0493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-0.1184 0.2787 " pathEditMode="relative" rAng="0" ptsTypes="AA">
                                      <p:cBhvr>
                                        <p:cTn id="1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0" y="139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0.03889 0.27685 " pathEditMode="relative" rAng="0" ptsTypes="AA">
                                      <p:cBhvr>
                                        <p:cTn id="1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" y="13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0.03872 0.27685 " pathEditMode="relative" rAng="0" ptsTypes="AA">
                                      <p:cBhvr>
                                        <p:cTn id="2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13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L 0.03854 0.27685 " pathEditMode="relative" rAng="0" ptsTypes="AA">
                                      <p:cBhvr>
                                        <p:cTn id="30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13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40741E-7 L -0.03958 0.27685 " pathEditMode="relative" rAng="0" ptsTypes="AA">
                                      <p:cBhvr>
                                        <p:cTn id="36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13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-0.03924 0.27593 " pathEditMode="relative" rAng="0" ptsTypes="AA">
                                      <p:cBhvr>
                                        <p:cTn id="42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03958 0.27624 " pathEditMode="relative" rAng="0" ptsTypes="AA">
                                      <p:cBhvr>
                                        <p:cTn id="4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7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11771 0.2787 " pathEditMode="relative" rAng="0" ptsTypes="AA">
                                      <p:cBhvr>
                                        <p:cTn id="54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139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2693045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Анаграммы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593" y="724376"/>
            <a:ext cx="1941671" cy="4419124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70037795"/>
              </p:ext>
            </p:extLst>
          </p:nvPr>
        </p:nvGraphicFramePr>
        <p:xfrm>
          <a:off x="384746" y="2092587"/>
          <a:ext cx="2520000" cy="360000"/>
        </p:xfrm>
        <a:graphic>
          <a:graphicData uri="http://schemas.openxmlformats.org/drawingml/2006/table">
            <a:tbl>
              <a:tblPr>
                <a:effectLst>
                  <a:outerShdw blurRad="63500" dist="63500" dir="5400000" sx="97000" sy="97000" algn="t" rotWithShape="0">
                    <a:prstClr val="black">
                      <a:alpha val="15000"/>
                    </a:prstClr>
                  </a:outerShdw>
                </a:effectLst>
                <a:tableStyleId>{5C22544A-7EE6-4342-B048-85BDC9FD1C3A}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Б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А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Ш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М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А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С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Т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58775" y="1039704"/>
            <a:ext cx="6588872" cy="78483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800" dirty="0" smtClean="0"/>
              <a:t>Так </a:t>
            </a:r>
            <a:r>
              <a:rPr lang="ru-RU" sz="1800" dirty="0"/>
              <a:t>называют </a:t>
            </a:r>
            <a:r>
              <a:rPr lang="ru-RU" sz="1800" dirty="0" smtClean="0"/>
              <a:t>отношение </a:t>
            </a:r>
            <a:r>
              <a:rPr lang="ru-RU" sz="1800" dirty="0"/>
              <a:t>длины отрезка на карте, чертеже, плане к длине отрезка, который он изображает.</a:t>
            </a:r>
          </a:p>
        </p:txBody>
      </p:sp>
    </p:spTree>
    <p:extLst>
      <p:ext uri="{BB962C8B-B14F-4D97-AF65-F5344CB8AC3E}">
        <p14:creationId xmlns="" xmlns:p14="http://schemas.microsoft.com/office/powerpoint/2010/main" val="286689393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01024213"/>
              </p:ext>
            </p:extLst>
          </p:nvPr>
        </p:nvGraphicFramePr>
        <p:xfrm>
          <a:off x="381017" y="3516252"/>
          <a:ext cx="2520000" cy="360000"/>
        </p:xfrm>
        <a:graphic>
          <a:graphicData uri="http://schemas.openxmlformats.org/drawingml/2006/table">
            <a:tbl>
              <a:tblPr>
                <a:effectLst>
                  <a:outerShdw blurRad="63500" dist="63500" dir="5400000" sx="97000" sy="97000" algn="t" rotWithShape="0">
                    <a:prstClr val="black">
                      <a:alpha val="15000"/>
                    </a:prstClr>
                  </a:outerShdw>
                </a:effectLst>
                <a:tableStyleId>{5C22544A-7EE6-4342-B048-85BDC9FD1C3A}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2693045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Анаграммы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0" y="2720412"/>
            <a:ext cx="511432" cy="4957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593" y="724376"/>
            <a:ext cx="1941671" cy="4419124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02586713"/>
              </p:ext>
            </p:extLst>
          </p:nvPr>
        </p:nvGraphicFramePr>
        <p:xfrm>
          <a:off x="384746" y="2092587"/>
          <a:ext cx="2520000" cy="360000"/>
        </p:xfrm>
        <a:graphic>
          <a:graphicData uri="http://schemas.openxmlformats.org/drawingml/2006/table">
            <a:tbl>
              <a:tblPr>
                <a:effectLst>
                  <a:outerShdw blurRad="63500" dist="63500" dir="5400000" sx="97000" sy="97000" algn="t" rotWithShape="0">
                    <a:prstClr val="black">
                      <a:alpha val="15000"/>
                    </a:prstClr>
                  </a:outerShdw>
                </a:effectLst>
                <a:tableStyleId>{5C22544A-7EE6-4342-B048-85BDC9FD1C3A}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Б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А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Ш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М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А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С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Т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774875" y="2134087"/>
            <a:ext cx="3000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А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18980" y="2134086"/>
            <a:ext cx="3433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Ш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6737" y="2134087"/>
            <a:ext cx="2872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Б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53306" y="2129473"/>
            <a:ext cx="304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А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86945" y="2129473"/>
            <a:ext cx="3289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М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79465" y="2129473"/>
            <a:ext cx="2888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Т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26163" y="2129473"/>
            <a:ext cx="2888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С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8775" y="1039704"/>
            <a:ext cx="6588872" cy="78483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800" dirty="0" smtClean="0"/>
              <a:t>Так </a:t>
            </a:r>
            <a:r>
              <a:rPr lang="ru-RU" sz="1800" dirty="0"/>
              <a:t>называют </a:t>
            </a:r>
            <a:r>
              <a:rPr lang="ru-RU" sz="1800" dirty="0" smtClean="0"/>
              <a:t>отношение </a:t>
            </a:r>
            <a:r>
              <a:rPr lang="ru-RU" sz="1800" dirty="0"/>
              <a:t>длины отрезка на карте, чертеже, плане к длине отрезка, который он изображает.</a:t>
            </a:r>
          </a:p>
        </p:txBody>
      </p:sp>
    </p:spTree>
    <p:extLst>
      <p:ext uri="{BB962C8B-B14F-4D97-AF65-F5344CB8AC3E}">
        <p14:creationId xmlns="" xmlns:p14="http://schemas.microsoft.com/office/powerpoint/2010/main" val="27581502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7 L -0.11841 0.2787 " pathEditMode="relative" rAng="0" ptsTypes="AA">
                                      <p:cBhvr>
                                        <p:cTn id="1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0" y="139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-0.00052 0.27561 " pathEditMode="relative" rAng="0" ptsTypes="AA">
                                      <p:cBhvr>
                                        <p:cTn id="1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3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40741E-7 L -0.1184 0.27778 " pathEditMode="relative" rAng="0" ptsTypes="AA">
                                      <p:cBhvr>
                                        <p:cTn id="24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0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03854 0.27685 " pathEditMode="relative" rAng="0" ptsTypes="AA">
                                      <p:cBhvr>
                                        <p:cTn id="30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13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07848 0.27716 " pathEditMode="relative" rAng="0" ptsTypes="AA">
                                      <p:cBhvr>
                                        <p:cTn id="36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4" y="13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03906 0.27901 " pathEditMode="relative" rAng="0" ptsTypes="AA">
                                      <p:cBhvr>
                                        <p:cTn id="42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" y="139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0.23593 0.27747 " pathEditMode="relative" rAng="0" ptsTypes="AA">
                                      <p:cBhvr>
                                        <p:cTn id="4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88" y="13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2693045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Анаграммы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593" y="724376"/>
            <a:ext cx="1941671" cy="4419124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09252197"/>
              </p:ext>
            </p:extLst>
          </p:nvPr>
        </p:nvGraphicFramePr>
        <p:xfrm>
          <a:off x="384746" y="2092587"/>
          <a:ext cx="3240000" cy="360000"/>
        </p:xfrm>
        <a:graphic>
          <a:graphicData uri="http://schemas.openxmlformats.org/drawingml/2006/table">
            <a:tbl>
              <a:tblPr>
                <a:effectLst>
                  <a:outerShdw blurRad="63500" dist="63500" dir="5400000" sx="97000" sy="97000" algn="t" rotWithShape="0">
                    <a:prstClr val="black">
                      <a:alpha val="15000"/>
                    </a:prstClr>
                  </a:outerShdw>
                </a:effectLst>
                <a:tableStyleId>{5C22544A-7EE6-4342-B048-85BDC9FD1C3A}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Р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О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П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О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Ц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Я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Р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И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П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58775" y="1039704"/>
            <a:ext cx="4392613" cy="78483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800" dirty="0" smtClean="0"/>
              <a:t>Так </a:t>
            </a:r>
            <a:r>
              <a:rPr lang="ru-RU" sz="1800" dirty="0"/>
              <a:t>называют равенство двух отношений.</a:t>
            </a:r>
          </a:p>
        </p:txBody>
      </p:sp>
    </p:spTree>
    <p:extLst>
      <p:ext uri="{BB962C8B-B14F-4D97-AF65-F5344CB8AC3E}">
        <p14:creationId xmlns="" xmlns:p14="http://schemas.microsoft.com/office/powerpoint/2010/main" val="3491091192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2693045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Анаграммы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0" y="2720412"/>
            <a:ext cx="511432" cy="4957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593" y="724376"/>
            <a:ext cx="1941671" cy="4419124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56199029"/>
              </p:ext>
            </p:extLst>
          </p:nvPr>
        </p:nvGraphicFramePr>
        <p:xfrm>
          <a:off x="384746" y="2092587"/>
          <a:ext cx="3240000" cy="360000"/>
        </p:xfrm>
        <a:graphic>
          <a:graphicData uri="http://schemas.openxmlformats.org/drawingml/2006/table">
            <a:tbl>
              <a:tblPr>
                <a:effectLst>
                  <a:outerShdw blurRad="63500" dist="63500" dir="5400000" sx="97000" sy="97000" algn="t" rotWithShape="0">
                    <a:prstClr val="black">
                      <a:alpha val="15000"/>
                    </a:prstClr>
                  </a:outerShdw>
                </a:effectLst>
                <a:tableStyleId>{5C22544A-7EE6-4342-B048-85BDC9FD1C3A}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Р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О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П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О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Ц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Я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Р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И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П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58775" y="1039704"/>
            <a:ext cx="4392613" cy="78483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800" dirty="0" smtClean="0"/>
              <a:t>Так </a:t>
            </a:r>
            <a:r>
              <a:rPr lang="ru-RU" sz="1800" dirty="0"/>
              <a:t>называют равенство двух отношений.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30820926"/>
              </p:ext>
            </p:extLst>
          </p:nvPr>
        </p:nvGraphicFramePr>
        <p:xfrm>
          <a:off x="381017" y="3516252"/>
          <a:ext cx="3240000" cy="360000"/>
        </p:xfrm>
        <a:graphic>
          <a:graphicData uri="http://schemas.openxmlformats.org/drawingml/2006/table">
            <a:tbl>
              <a:tblPr>
                <a:effectLst>
                  <a:outerShdw blurRad="63500" dist="63500" dir="5400000" sx="97000" sy="97000" algn="t" rotWithShape="0">
                    <a:prstClr val="black">
                      <a:alpha val="15000"/>
                    </a:prstClr>
                  </a:outerShdw>
                </a:effectLst>
                <a:tableStyleId>{5C22544A-7EE6-4342-B048-85BDC9FD1C3A}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774875" y="2134087"/>
            <a:ext cx="3000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О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31680" y="2134086"/>
            <a:ext cx="304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П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6737" y="2134087"/>
            <a:ext cx="2824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Р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53306" y="2129473"/>
            <a:ext cx="3080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Ц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93295" y="2129473"/>
            <a:ext cx="3032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О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79465" y="2129473"/>
            <a:ext cx="2824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Р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26163" y="2129473"/>
            <a:ext cx="2888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Я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932666" y="2129473"/>
            <a:ext cx="304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И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93069" y="2137093"/>
            <a:ext cx="304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П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65437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L -0.07882 0.27531 " pathEditMode="relative" rAng="0" ptsTypes="AA">
                                      <p:cBhvr>
                                        <p:cTn id="1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13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0.03889 0.27685 " pathEditMode="relative" rAng="0" ptsTypes="AA">
                                      <p:cBhvr>
                                        <p:cTn id="1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" y="13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0.03872 0.27685 " pathEditMode="relative" rAng="0" ptsTypes="AA">
                                      <p:cBhvr>
                                        <p:cTn id="2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13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95062E-6 L -0.19688 0.27686 " pathEditMode="relative" rAng="0" ptsTypes="AA">
                                      <p:cBhvr>
                                        <p:cTn id="30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13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0.04045 0.27809 " pathEditMode="relative" rAng="0" ptsTypes="AA">
                                      <p:cBhvr>
                                        <p:cTn id="36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-0.03924 0.27593 " pathEditMode="relative" rAng="0" ptsTypes="AA">
                                      <p:cBhvr>
                                        <p:cTn id="42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0.07744 0.27593 " pathEditMode="relative" rAng="0" ptsTypes="AA">
                                      <p:cBhvr>
                                        <p:cTn id="4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2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7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-0.00087 0.27716 " pathEditMode="relative" rAng="0" ptsTypes="AA">
                                      <p:cBhvr>
                                        <p:cTn id="54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3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40741E-7 L 0.11597 0.27778 " pathEditMode="relative" rAng="0" ptsTypes="AA">
                                      <p:cBhvr>
                                        <p:cTn id="60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9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2693045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Анаграммы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593" y="724376"/>
            <a:ext cx="1941671" cy="4419124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18755878"/>
              </p:ext>
            </p:extLst>
          </p:nvPr>
        </p:nvGraphicFramePr>
        <p:xfrm>
          <a:off x="384746" y="2092587"/>
          <a:ext cx="3240000" cy="360000"/>
        </p:xfrm>
        <a:graphic>
          <a:graphicData uri="http://schemas.openxmlformats.org/drawingml/2006/table">
            <a:tbl>
              <a:tblPr>
                <a:effectLst>
                  <a:outerShdw blurRad="63500" dist="63500" dir="5400000" sx="97000" sy="97000" algn="t" rotWithShape="0">
                    <a:prstClr val="black">
                      <a:alpha val="15000"/>
                    </a:prstClr>
                  </a:outerShdw>
                </a:effectLst>
                <a:tableStyleId>{5C22544A-7EE6-4342-B048-85BDC9FD1C3A}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Г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Р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А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М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А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Д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И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М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А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58775" y="1039704"/>
            <a:ext cx="5868988" cy="78483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800" dirty="0" smtClean="0"/>
              <a:t>Так </a:t>
            </a:r>
            <a:r>
              <a:rPr lang="ru-RU" sz="1800" dirty="0"/>
              <a:t>называют графическое изображение, наглядно показывающее соотношение каких-либо величин.</a:t>
            </a:r>
          </a:p>
        </p:txBody>
      </p:sp>
    </p:spTree>
    <p:extLst>
      <p:ext uri="{BB962C8B-B14F-4D97-AF65-F5344CB8AC3E}">
        <p14:creationId xmlns="" xmlns:p14="http://schemas.microsoft.com/office/powerpoint/2010/main" val="2260592781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2693045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Анаграммы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0" y="2720412"/>
            <a:ext cx="511432" cy="4957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593" y="724376"/>
            <a:ext cx="1941671" cy="4419124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61374611"/>
              </p:ext>
            </p:extLst>
          </p:nvPr>
        </p:nvGraphicFramePr>
        <p:xfrm>
          <a:off x="384746" y="2092587"/>
          <a:ext cx="3240000" cy="360000"/>
        </p:xfrm>
        <a:graphic>
          <a:graphicData uri="http://schemas.openxmlformats.org/drawingml/2006/table">
            <a:tbl>
              <a:tblPr>
                <a:effectLst>
                  <a:outerShdw blurRad="63500" dist="63500" dir="5400000" sx="97000" sy="97000" algn="t" rotWithShape="0">
                    <a:prstClr val="black">
                      <a:alpha val="15000"/>
                    </a:prstClr>
                  </a:outerShdw>
                </a:effectLst>
                <a:tableStyleId>{5C22544A-7EE6-4342-B048-85BDC9FD1C3A}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Г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Р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А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М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А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Д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И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М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А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/>
          </p:nvPr>
        </p:nvGraphicFramePr>
        <p:xfrm>
          <a:off x="381017" y="3516252"/>
          <a:ext cx="3240000" cy="360000"/>
        </p:xfrm>
        <a:graphic>
          <a:graphicData uri="http://schemas.openxmlformats.org/drawingml/2006/table">
            <a:tbl>
              <a:tblPr>
                <a:effectLst>
                  <a:outerShdw blurRad="63500" dist="63500" dir="5400000" sx="97000" sy="97000" algn="t" rotWithShape="0">
                    <a:prstClr val="black">
                      <a:alpha val="15000"/>
                    </a:prstClr>
                  </a:outerShdw>
                </a:effectLst>
                <a:tableStyleId>{5C22544A-7EE6-4342-B048-85BDC9FD1C3A}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774875" y="2134087"/>
            <a:ext cx="2840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Р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31680" y="2134086"/>
            <a:ext cx="304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А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6737" y="2134087"/>
            <a:ext cx="2824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Г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53306" y="2129473"/>
            <a:ext cx="295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А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93295" y="2129473"/>
            <a:ext cx="3289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М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79465" y="2129473"/>
            <a:ext cx="304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И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26163" y="2129473"/>
            <a:ext cx="3032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Д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932666" y="2129473"/>
            <a:ext cx="3289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М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93069" y="2137093"/>
            <a:ext cx="304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А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8775" y="1039704"/>
            <a:ext cx="5868988" cy="78483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800" dirty="0" smtClean="0"/>
              <a:t>Так </a:t>
            </a:r>
            <a:r>
              <a:rPr lang="ru-RU" sz="1800" dirty="0"/>
              <a:t>называют графическое изображение, наглядно показывающее соотношение каких-либо величин.</a:t>
            </a:r>
          </a:p>
        </p:txBody>
      </p:sp>
    </p:spTree>
    <p:extLst>
      <p:ext uri="{BB962C8B-B14F-4D97-AF65-F5344CB8AC3E}">
        <p14:creationId xmlns="" xmlns:p14="http://schemas.microsoft.com/office/powerpoint/2010/main" val="29436189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19879 0.27654 " pathEditMode="relative" rAng="0" ptsTypes="AA">
                                      <p:cBhvr>
                                        <p:cTn id="12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13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-0.19895 0.27778 " pathEditMode="relative" rAng="0" ptsTypes="AA">
                                      <p:cBhvr>
                                        <p:cTn id="1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L 0.0007 0.27685 " pathEditMode="relative" rAng="0" ptsTypes="AA">
                                      <p:cBhvr>
                                        <p:cTn id="24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3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0.11788 0.27561 " pathEditMode="relative" rAng="0" ptsTypes="AA">
                                      <p:cBhvr>
                                        <p:cTn id="30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13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3333E-6 L 0.11875 0.27777 " pathEditMode="relative" rAng="0" ptsTypes="AA">
                                      <p:cBhvr>
                                        <p:cTn id="3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7.40741E-7 L 0.03854 0.27778 " pathEditMode="relative" rAng="0" ptsTypes="AA">
                                      <p:cBhvr>
                                        <p:cTn id="42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7.40741E-7 L 0.11823 0.27778 " pathEditMode="relative" rAng="0" ptsTypes="AA">
                                      <p:cBhvr>
                                        <p:cTn id="4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7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L -0.00087 0.27716 " pathEditMode="relative" rAng="0" ptsTypes="AA">
                                      <p:cBhvr>
                                        <p:cTn id="54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3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95062E-6 L -0.0007 0.27439 " pathEditMode="relative" rAng="0" ptsTypes="AA">
                                      <p:cBhvr>
                                        <p:cTn id="60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2693045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Анаграммы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593" y="724376"/>
            <a:ext cx="1941671" cy="4419124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17522680"/>
              </p:ext>
            </p:extLst>
          </p:nvPr>
        </p:nvGraphicFramePr>
        <p:xfrm>
          <a:off x="384746" y="2092587"/>
          <a:ext cx="3960000" cy="360000"/>
        </p:xfrm>
        <a:graphic>
          <a:graphicData uri="http://schemas.openxmlformats.org/drawingml/2006/table">
            <a:tbl>
              <a:tblPr>
                <a:effectLst>
                  <a:outerShdw blurRad="63500" dist="63500" dir="5400000" sx="97000" sy="97000" algn="t" rotWithShape="0">
                    <a:prstClr val="black">
                      <a:alpha val="15000"/>
                    </a:prstClr>
                  </a:outerShdw>
                </a:effectLst>
                <a:tableStyleId>{5C22544A-7EE6-4342-B048-85BDC9FD1C3A}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Н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Е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Т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Ц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И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Ф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И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К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О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Ф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Э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58775" y="1039704"/>
            <a:ext cx="6642660" cy="74635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700" dirty="0" smtClean="0"/>
              <a:t>Так </a:t>
            </a:r>
            <a:r>
              <a:rPr lang="ru-RU" sz="1700" dirty="0"/>
              <a:t>называют </a:t>
            </a:r>
            <a:r>
              <a:rPr lang="ru-RU" sz="1700" dirty="0" smtClean="0"/>
              <a:t>числовой множитель в выражении, состоящем из произведения числа и одной или нескольких букв.</a:t>
            </a:r>
            <a:endParaRPr lang="ru-RU" sz="1700" dirty="0"/>
          </a:p>
        </p:txBody>
      </p:sp>
    </p:spTree>
    <p:extLst>
      <p:ext uri="{BB962C8B-B14F-4D97-AF65-F5344CB8AC3E}">
        <p14:creationId xmlns="" xmlns:p14="http://schemas.microsoft.com/office/powerpoint/2010/main" val="4086923190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2693045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Анаграммы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0" y="2720412"/>
            <a:ext cx="511432" cy="4957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593" y="724376"/>
            <a:ext cx="1941671" cy="4419124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23208964"/>
              </p:ext>
            </p:extLst>
          </p:nvPr>
        </p:nvGraphicFramePr>
        <p:xfrm>
          <a:off x="384746" y="2092587"/>
          <a:ext cx="3960000" cy="360000"/>
        </p:xfrm>
        <a:graphic>
          <a:graphicData uri="http://schemas.openxmlformats.org/drawingml/2006/table">
            <a:tbl>
              <a:tblPr>
                <a:effectLst>
                  <a:outerShdw blurRad="63500" dist="63500" dir="5400000" sx="97000" sy="97000" algn="t" rotWithShape="0">
                    <a:prstClr val="black">
                      <a:alpha val="15000"/>
                    </a:prstClr>
                  </a:outerShdw>
                </a:effectLst>
                <a:tableStyleId>{5C22544A-7EE6-4342-B048-85BDC9FD1C3A}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Н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Е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Т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Ц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И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Ф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И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К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О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Ф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Э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74485921"/>
              </p:ext>
            </p:extLst>
          </p:nvPr>
        </p:nvGraphicFramePr>
        <p:xfrm>
          <a:off x="381017" y="3516252"/>
          <a:ext cx="3960000" cy="360000"/>
        </p:xfrm>
        <a:graphic>
          <a:graphicData uri="http://schemas.openxmlformats.org/drawingml/2006/table">
            <a:tbl>
              <a:tblPr>
                <a:effectLst>
                  <a:outerShdw blurRad="63500" dist="63500" dir="5400000" sx="97000" sy="97000" algn="t" rotWithShape="0">
                    <a:prstClr val="black">
                      <a:alpha val="15000"/>
                    </a:prstClr>
                  </a:outerShdw>
                </a:effectLst>
                <a:tableStyleId>{5C22544A-7EE6-4342-B048-85BDC9FD1C3A}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774875" y="2134087"/>
            <a:ext cx="2840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Е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31680" y="2134086"/>
            <a:ext cx="2888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Т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9117" y="2134087"/>
            <a:ext cx="304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Н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53306" y="2137093"/>
            <a:ext cx="304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И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93295" y="2137093"/>
            <a:ext cx="3080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Ц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71845" y="2137093"/>
            <a:ext cx="304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И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18543" y="2137093"/>
            <a:ext cx="3080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Ф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932666" y="2137093"/>
            <a:ext cx="295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К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93069" y="2137093"/>
            <a:ext cx="304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О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651487" y="2133973"/>
            <a:ext cx="3080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Ф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024120" y="2133973"/>
            <a:ext cx="2792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Э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8775" y="1039704"/>
            <a:ext cx="6642660" cy="74635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700" dirty="0" smtClean="0"/>
              <a:t>Так </a:t>
            </a:r>
            <a:r>
              <a:rPr lang="ru-RU" sz="1700" dirty="0"/>
              <a:t>называют </a:t>
            </a:r>
            <a:r>
              <a:rPr lang="ru-RU" sz="1700" dirty="0" smtClean="0"/>
              <a:t>числовой множитель в выражении, состоящем из произведения числа и одной или нескольких букв.</a:t>
            </a:r>
            <a:endParaRPr lang="ru-RU" sz="1700" dirty="0"/>
          </a:p>
        </p:txBody>
      </p:sp>
    </p:spTree>
    <p:extLst>
      <p:ext uri="{BB962C8B-B14F-4D97-AF65-F5344CB8AC3E}">
        <p14:creationId xmlns="" xmlns:p14="http://schemas.microsoft.com/office/powerpoint/2010/main" val="27068358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95062E-6 L -0.27605 0.2747 " pathEditMode="relative" rAng="0" ptsTypes="AA">
                                      <p:cBhvr>
                                        <p:cTn id="12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2" y="137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95062E-6 L -0.27657 0.27624 " pathEditMode="relative" rAng="0" ptsTypes="AA">
                                      <p:cBhvr>
                                        <p:cTn id="18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37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-0.31684 0.27623 " pathEditMode="relative" rAng="0" ptsTypes="AA">
                                      <p:cBhvr>
                                        <p:cTn id="2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51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95062E-6 L -0.07899 0.275 " pathEditMode="relative" rAng="0" ptsTypes="AA">
                                      <p:cBhvr>
                                        <p:cTn id="30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" y="137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19671 0.27623 " pathEditMode="relative" rAng="0" ptsTypes="AA">
                                      <p:cBhvr>
                                        <p:cTn id="36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95062E-6 L 0.03767 0.27686 " pathEditMode="relative" rAng="0" ptsTypes="AA">
                                      <p:cBhvr>
                                        <p:cTn id="42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13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95062E-6 L 0.11667 0.27624 " pathEditMode="relative" rAng="0" ptsTypes="AA">
                                      <p:cBhvr>
                                        <p:cTn id="4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7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95062E-6 L 0.03854 0.27624 " pathEditMode="relative" rAng="0" ptsTypes="AA">
                                      <p:cBhvr>
                                        <p:cTn id="5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3333E-6 L 0.27605 0.27685 " pathEditMode="relative" rAng="0" ptsTypes="AA">
                                      <p:cBhvr>
                                        <p:cTn id="60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2" y="13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2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33333E-6 L 0.35208 0.27777 " pathEditMode="relative" rAng="0" ptsTypes="AA">
                                      <p:cBhvr>
                                        <p:cTn id="66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4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31476 0.27716 " pathEditMode="relative" rAng="0" ptsTypes="AA">
                                      <p:cBhvr>
                                        <p:cTn id="7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29" y="13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8" grpId="0"/>
      <p:bldP spid="28" grpId="1"/>
      <p:bldP spid="29" grpId="0"/>
      <p:bldP spid="29" grpId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2693045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Анаграммы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593" y="724376"/>
            <a:ext cx="1941671" cy="4419124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7580734"/>
              </p:ext>
            </p:extLst>
          </p:nvPr>
        </p:nvGraphicFramePr>
        <p:xfrm>
          <a:off x="384746" y="2092587"/>
          <a:ext cx="6480000" cy="360000"/>
        </p:xfrm>
        <a:graphic>
          <a:graphicData uri="http://schemas.openxmlformats.org/drawingml/2006/table">
            <a:tbl>
              <a:tblPr>
                <a:effectLst>
                  <a:outerShdw blurRad="63500" dist="63500" dir="5400000" sx="97000" sy="97000" algn="t" rotWithShape="0">
                    <a:prstClr val="black">
                      <a:alpha val="15000"/>
                    </a:prstClr>
                  </a:outerShdw>
                </a:effectLst>
                <a:tableStyleId>{5C22544A-7EE6-4342-B048-85BDC9FD1C3A}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Н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А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Ц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И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О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Н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А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Л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Ь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Р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Ы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Е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Л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И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С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А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Ч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58775" y="1039704"/>
                <a:ext cx="6642660" cy="856901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ru-RU" sz="1700" dirty="0" smtClean="0"/>
                  <a:t>Числа, которые </a:t>
                </a:r>
                <a:r>
                  <a:rPr lang="ru-RU" sz="1700" dirty="0"/>
                  <a:t>можно записать в виде отношения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7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7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17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ru-RU" sz="1700" dirty="0" smtClean="0"/>
                  <a:t>, </a:t>
                </a:r>
                <a:endParaRPr lang="ru-RU" sz="1700" dirty="0"/>
              </a:p>
              <a:p>
                <a:pPr>
                  <a:lnSpc>
                    <a:spcPct val="125000"/>
                  </a:lnSpc>
                </a:pPr>
                <a:r>
                  <a:rPr lang="ru-RU" sz="1700" dirty="0"/>
                  <a:t>где </a:t>
                </a:r>
                <a14:m>
                  <m:oMath xmlns:m="http://schemas.openxmlformats.org/officeDocument/2006/math">
                    <m:r>
                      <a:rPr lang="en-US" sz="17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1700" dirty="0"/>
                  <a:t> – целое число, </a:t>
                </a:r>
                <a14:m>
                  <m:oMath xmlns:m="http://schemas.openxmlformats.org/officeDocument/2006/math">
                    <m:r>
                      <a:rPr lang="en-US" sz="17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ru-RU" sz="1700" dirty="0"/>
                  <a:t> – натуральное число, называют </a:t>
                </a:r>
                <a:r>
                  <a:rPr lang="ru-RU" sz="1700" dirty="0" smtClean="0"/>
                  <a:t>…</a:t>
                </a:r>
                <a:endParaRPr lang="ru-RU" sz="17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1039704"/>
                <a:ext cx="6642660" cy="856901"/>
              </a:xfrm>
              <a:prstGeom prst="rect">
                <a:avLst/>
              </a:prstGeom>
              <a:blipFill rotWithShape="0">
                <a:blip r:embed="rId4"/>
                <a:stretch>
                  <a:fillRect l="-2018" b="-6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244617813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2210542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Разминка</a:t>
            </a:r>
            <a:endParaRPr lang="ru-RU" sz="3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28700" y="3995207"/>
            <a:ext cx="4838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0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0" y="3885825"/>
            <a:ext cx="511432" cy="4957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313" y="964406"/>
            <a:ext cx="1971675" cy="417909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8775" y="1126200"/>
            <a:ext cx="550862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 smtClean="0"/>
              <a:t>3. </a:t>
            </a:r>
            <a:r>
              <a:rPr lang="ru-RU" sz="1800" dirty="0"/>
              <a:t>Какое число делится на все числа без остатка?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0680" y="1601638"/>
            <a:ext cx="4838700" cy="2046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800" dirty="0" smtClean="0">
                <a:solidFill>
                  <a:srgbClr val="00B050"/>
                </a:solidFill>
              </a:rPr>
              <a:t>0 : 1 = 0;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800" dirty="0" smtClean="0">
                <a:solidFill>
                  <a:srgbClr val="00B050"/>
                </a:solidFill>
              </a:rPr>
              <a:t>0 : 2 = 0;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800" dirty="0" smtClean="0">
                <a:solidFill>
                  <a:srgbClr val="00B050"/>
                </a:solidFill>
              </a:rPr>
              <a:t>0 : 3 = 0;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800" dirty="0" smtClean="0">
                <a:solidFill>
                  <a:srgbClr val="00B050"/>
                </a:solidFill>
              </a:rPr>
              <a:t>…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800" dirty="0" smtClean="0">
                <a:solidFill>
                  <a:srgbClr val="00B050"/>
                </a:solidFill>
              </a:rPr>
              <a:t>0 : 2017 = 0;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800" dirty="0" smtClean="0">
                <a:solidFill>
                  <a:srgbClr val="00B050"/>
                </a:solidFill>
              </a:rPr>
              <a:t>…</a:t>
            </a:r>
          </a:p>
        </p:txBody>
      </p:sp>
    </p:spTree>
    <p:extLst>
      <p:ext uri="{BB962C8B-B14F-4D97-AF65-F5344CB8AC3E}">
        <p14:creationId xmlns="" xmlns:p14="http://schemas.microsoft.com/office/powerpoint/2010/main" val="1155847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2693045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Анаграммы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0" y="2720412"/>
            <a:ext cx="511432" cy="4957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593" y="724376"/>
            <a:ext cx="1941671" cy="4419124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45212639"/>
              </p:ext>
            </p:extLst>
          </p:nvPr>
        </p:nvGraphicFramePr>
        <p:xfrm>
          <a:off x="384746" y="2092587"/>
          <a:ext cx="6480000" cy="360000"/>
        </p:xfrm>
        <a:graphic>
          <a:graphicData uri="http://schemas.openxmlformats.org/drawingml/2006/table">
            <a:tbl>
              <a:tblPr>
                <a:effectLst>
                  <a:outerShdw blurRad="63500" dist="63500" dir="5400000" sx="97000" sy="97000" algn="t" rotWithShape="0">
                    <a:prstClr val="black">
                      <a:alpha val="15000"/>
                    </a:prstClr>
                  </a:outerShdw>
                </a:effectLst>
                <a:tableStyleId>{5C22544A-7EE6-4342-B048-85BDC9FD1C3A}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Н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А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Ц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И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О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Н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А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Л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Ь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Р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Ы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Е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Л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И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С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А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Ч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1185517"/>
              </p:ext>
            </p:extLst>
          </p:nvPr>
        </p:nvGraphicFramePr>
        <p:xfrm>
          <a:off x="381017" y="3516252"/>
          <a:ext cx="6480000" cy="360000"/>
        </p:xfrm>
        <a:graphic>
          <a:graphicData uri="http://schemas.openxmlformats.org/drawingml/2006/table">
            <a:tbl>
              <a:tblPr>
                <a:effectLst>
                  <a:outerShdw blurRad="63500" dist="63500" dir="5400000" sx="97000" sy="97000" algn="t" rotWithShape="0">
                    <a:prstClr val="black">
                      <a:alpha val="15000"/>
                    </a:prstClr>
                  </a:outerShdw>
                </a:effectLst>
                <a:tableStyleId>{5C22544A-7EE6-4342-B048-85BDC9FD1C3A}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774875" y="2134087"/>
            <a:ext cx="295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А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31680" y="2134086"/>
            <a:ext cx="3080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Ц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9117" y="2134087"/>
            <a:ext cx="304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Н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53306" y="2137093"/>
            <a:ext cx="304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О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93295" y="2137093"/>
            <a:ext cx="3080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И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71845" y="2137093"/>
            <a:ext cx="304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А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18543" y="2137093"/>
            <a:ext cx="3080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Н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932666" y="2137093"/>
            <a:ext cx="3000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Л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93069" y="2137093"/>
            <a:ext cx="2872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Ь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651487" y="2133973"/>
            <a:ext cx="2840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Р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024120" y="2133973"/>
            <a:ext cx="3305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Ы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358775" y="1039704"/>
                <a:ext cx="6642660" cy="856901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ru-RU" sz="1700" dirty="0" smtClean="0"/>
                  <a:t>Числа, которые </a:t>
                </a:r>
                <a:r>
                  <a:rPr lang="ru-RU" sz="1700" dirty="0"/>
                  <a:t>можно записать в виде отношения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7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7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17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ru-RU" sz="1700" dirty="0" smtClean="0"/>
                  <a:t>, </a:t>
                </a:r>
                <a:endParaRPr lang="ru-RU" sz="1700" dirty="0"/>
              </a:p>
              <a:p>
                <a:pPr>
                  <a:lnSpc>
                    <a:spcPct val="125000"/>
                  </a:lnSpc>
                </a:pPr>
                <a:r>
                  <a:rPr lang="ru-RU" sz="1700" dirty="0"/>
                  <a:t>где </a:t>
                </a:r>
                <a14:m>
                  <m:oMath xmlns:m="http://schemas.openxmlformats.org/officeDocument/2006/math">
                    <m:r>
                      <a:rPr lang="en-US" sz="17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1700" dirty="0"/>
                  <a:t> – целое число, </a:t>
                </a:r>
                <a14:m>
                  <m:oMath xmlns:m="http://schemas.openxmlformats.org/officeDocument/2006/math">
                    <m:r>
                      <a:rPr lang="en-US" sz="17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ru-RU" sz="1700" dirty="0"/>
                  <a:t> – натуральное число, называют </a:t>
                </a:r>
                <a:r>
                  <a:rPr lang="ru-RU" sz="1700" dirty="0" smtClean="0"/>
                  <a:t>…</a:t>
                </a:r>
                <a:endParaRPr lang="ru-RU" sz="1700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1039704"/>
                <a:ext cx="6642660" cy="856901"/>
              </a:xfrm>
              <a:prstGeom prst="rect">
                <a:avLst/>
              </a:prstGeom>
              <a:blipFill rotWithShape="0">
                <a:blip r:embed="rId5"/>
                <a:stretch>
                  <a:fillRect l="-2018" b="-6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/>
          <p:cNvSpPr/>
          <p:nvPr/>
        </p:nvSpPr>
        <p:spPr>
          <a:xfrm>
            <a:off x="4382731" y="2133973"/>
            <a:ext cx="2824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Е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4769" y="2136774"/>
            <a:ext cx="3000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Л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453925" y="2133721"/>
            <a:ext cx="304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И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823510" y="2133721"/>
            <a:ext cx="2840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С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182061" y="2133950"/>
            <a:ext cx="295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А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535758" y="2133721"/>
            <a:ext cx="3016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Ч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07768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-0.3533 0.27531 " pathEditMode="relative" rAng="0" ptsTypes="AA">
                                      <p:cBhvr>
                                        <p:cTn id="12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74" y="13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0.00052 0.27592 " pathEditMode="relative" rAng="0" ptsTypes="AA">
                                      <p:cBhvr>
                                        <p:cTn id="1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00035 0.27747 " pathEditMode="relative" rAng="0" ptsTypes="AA">
                                      <p:cBhvr>
                                        <p:cTn id="24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3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95062E-6 L -0.00208 0.27531 " pathEditMode="relative" rAng="0" ptsTypes="AA">
                                      <p:cBhvr>
                                        <p:cTn id="3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3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95062E-6 L 0.00017 0.27655 " pathEditMode="relative" rAng="0" ptsTypes="AA">
                                      <p:cBhvr>
                                        <p:cTn id="36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95062E-6 L 0.00017 0.27593 " pathEditMode="relative" rAng="0" ptsTypes="AA">
                                      <p:cBhvr>
                                        <p:cTn id="42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95062E-6 L -0.00104 0.27624 " pathEditMode="relative" rAng="0" ptsTypes="AA">
                                      <p:cBhvr>
                                        <p:cTn id="4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7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95062E-6 L -0.00087 0.27593 " pathEditMode="relative" rAng="0" ptsTypes="AA">
                                      <p:cBhvr>
                                        <p:cTn id="54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95062E-6 L 0.0007 0.27531 " pathEditMode="relative" rAng="0" ptsTypes="AA">
                                      <p:cBhvr>
                                        <p:cTn id="60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3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2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33333E-6 L 0.35347 0.27685 " pathEditMode="relative" rAng="0" ptsTypes="AA">
                                      <p:cBhvr>
                                        <p:cTn id="66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74" y="13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33333E-6 L -0.00347 0.27747 " pathEditMode="relative" rAng="0" ptsTypes="AA">
                                      <p:cBhvr>
                                        <p:cTn id="72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13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7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-0.00208 0.27654 " pathEditMode="relative" rAng="0" ptsTypes="AA">
                                      <p:cBhvr>
                                        <p:cTn id="7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3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15764 0.27839 " pathEditMode="relative" rAng="0" ptsTypes="AA">
                                      <p:cBhvr>
                                        <p:cTn id="84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82" y="139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6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-0.00086 0.27685 " pathEditMode="relative" rAng="0" ptsTypes="AA">
                                      <p:cBhvr>
                                        <p:cTn id="90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3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7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-0.00018 0.27839 " pathEditMode="relative" rAng="0" ptsTypes="AA">
                                      <p:cBhvr>
                                        <p:cTn id="96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39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875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95062E-6 L 0.11892 0.27593 " pathEditMode="relative" rAng="0" ptsTypes="AA">
                                      <p:cBhvr>
                                        <p:cTn id="102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3854 0.27531 " pathEditMode="relative" rAng="0" ptsTypes="AA">
                                      <p:cBhvr>
                                        <p:cTn id="10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13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8" grpId="0"/>
      <p:bldP spid="28" grpId="1"/>
      <p:bldP spid="29" grpId="0"/>
      <p:bldP spid="29" grpId="1"/>
      <p:bldP spid="25" grpId="0"/>
      <p:bldP spid="25" grpId="1"/>
      <p:bldP spid="26" grpId="0"/>
      <p:bldP spid="26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2693045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Анаграммы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593" y="724376"/>
            <a:ext cx="1941671" cy="4419124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55015198"/>
              </p:ext>
            </p:extLst>
          </p:nvPr>
        </p:nvGraphicFramePr>
        <p:xfrm>
          <a:off x="384746" y="2092587"/>
          <a:ext cx="6120000" cy="360000"/>
        </p:xfrm>
        <a:graphic>
          <a:graphicData uri="http://schemas.openxmlformats.org/drawingml/2006/table">
            <a:tbl>
              <a:tblPr>
                <a:effectLst>
                  <a:outerShdw blurRad="63500" dist="63500" dir="5400000" sx="97000" sy="97000" algn="t" rotWithShape="0">
                    <a:prstClr val="black">
                      <a:alpha val="15000"/>
                    </a:prstClr>
                  </a:outerShdw>
                </a:effectLst>
                <a:tableStyleId>{5C22544A-7EE6-4342-B048-85BDC9FD1C3A}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Н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А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С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Е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К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О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Щ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Е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Р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И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Б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О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Д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Р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Е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Й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58775" y="1039704"/>
            <a:ext cx="5868988" cy="78483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800" dirty="0" smtClean="0"/>
              <a:t>Так называют деление числителя и знаменателя дроби на одно и то же, не равное нулю, число.</a:t>
            </a: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2090977090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12936381"/>
              </p:ext>
            </p:extLst>
          </p:nvPr>
        </p:nvGraphicFramePr>
        <p:xfrm>
          <a:off x="384746" y="2092587"/>
          <a:ext cx="6120000" cy="360000"/>
        </p:xfrm>
        <a:graphic>
          <a:graphicData uri="http://schemas.openxmlformats.org/drawingml/2006/table">
            <a:tbl>
              <a:tblPr>
                <a:effectLst>
                  <a:outerShdw blurRad="63500" dist="63500" dir="5400000" sx="97000" sy="97000" algn="t" rotWithShape="0">
                    <a:prstClr val="black">
                      <a:alpha val="15000"/>
                    </a:prstClr>
                  </a:outerShdw>
                </a:effectLst>
                <a:tableStyleId>{5C22544A-7EE6-4342-B048-85BDC9FD1C3A}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Н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А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С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Е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К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О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Щ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Е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Р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И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Б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О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Д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Р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Е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Й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2693045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Анаграммы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0" y="2720412"/>
            <a:ext cx="511432" cy="4957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593" y="724376"/>
            <a:ext cx="1941671" cy="4419124"/>
          </a:xfrm>
          <a:prstGeom prst="rect">
            <a:avLst/>
          </a:prstGeom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52870375"/>
              </p:ext>
            </p:extLst>
          </p:nvPr>
        </p:nvGraphicFramePr>
        <p:xfrm>
          <a:off x="381017" y="3516252"/>
          <a:ext cx="6120000" cy="360000"/>
        </p:xfrm>
        <a:graphic>
          <a:graphicData uri="http://schemas.openxmlformats.org/drawingml/2006/table">
            <a:tbl>
              <a:tblPr>
                <a:effectLst>
                  <a:outerShdw blurRad="63500" dist="63500" dir="5400000" sx="97000" sy="97000" algn="t" rotWithShape="0">
                    <a:prstClr val="black">
                      <a:alpha val="15000"/>
                    </a:prstClr>
                  </a:outerShdw>
                </a:effectLst>
                <a:tableStyleId>{5C22544A-7EE6-4342-B048-85BDC9FD1C3A}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774875" y="2134087"/>
            <a:ext cx="295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А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31680" y="2134086"/>
            <a:ext cx="2840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С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9117" y="2134087"/>
            <a:ext cx="304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Н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53306" y="2137093"/>
            <a:ext cx="304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К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93295" y="2137093"/>
            <a:ext cx="2824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Е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71845" y="2137093"/>
            <a:ext cx="3449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Щ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18543" y="2137093"/>
            <a:ext cx="293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О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932666" y="2137093"/>
            <a:ext cx="2824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Е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93069" y="2137093"/>
            <a:ext cx="2872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Р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651487" y="2133973"/>
            <a:ext cx="304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И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8775" y="1039704"/>
            <a:ext cx="5868988" cy="78483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800" dirty="0" smtClean="0"/>
              <a:t>Так называют деление числителя и знаменателя дроби на одно и то же, не равное нулю, число.</a:t>
            </a:r>
            <a:endParaRPr lang="ru-RU" sz="18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382731" y="2133973"/>
            <a:ext cx="2872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Б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4769" y="2136774"/>
            <a:ext cx="3032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Д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453925" y="2133721"/>
            <a:ext cx="2840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Р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823510" y="2133721"/>
            <a:ext cx="2840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Е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182061" y="2133950"/>
            <a:ext cx="304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Й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739003" y="2142473"/>
            <a:ext cx="3000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О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665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07778 0.27685 " pathEditMode="relative" rAng="0" ptsTypes="AA">
                                      <p:cBhvr>
                                        <p:cTn id="1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13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95062E-6 L -0.15851 0.27624 " pathEditMode="relative" rAng="0" ptsTypes="AA">
                                      <p:cBhvr>
                                        <p:cTn id="18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34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95062E-6 L -0.0783 0.27531 " pathEditMode="relative" rAng="0" ptsTypes="AA">
                                      <p:cBhvr>
                                        <p:cTn id="24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4" y="13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95062E-6 L -0.19756 0.27531 " pathEditMode="relative" rAng="0" ptsTypes="AA">
                                      <p:cBhvr>
                                        <p:cTn id="30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8" y="13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0.11632 0.275 " pathEditMode="relative" rAng="0" ptsTypes="AA">
                                      <p:cBhvr>
                                        <p:cTn id="3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137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95062E-6 L -0.04028 0.27439 " pathEditMode="relative" rAng="0" ptsTypes="AA">
                                      <p:cBhvr>
                                        <p:cTn id="42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" y="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95062E-6 L -0.04045 0.27439 " pathEditMode="relative" rAng="0" ptsTypes="AA">
                                      <p:cBhvr>
                                        <p:cTn id="4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" y="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7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33333E-6 L 0.27413 0.27716 " pathEditMode="relative" rAng="0" ptsTypes="AA">
                                      <p:cBhvr>
                                        <p:cTn id="54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98" y="13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0.03993 0.27685 " pathEditMode="relative" rAng="0" ptsTypes="AA">
                                      <p:cBhvr>
                                        <p:cTn id="60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" y="13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2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95062E-6 L 0.23559 0.27593 " pathEditMode="relative" rAng="0" ptsTypes="AA">
                                      <p:cBhvr>
                                        <p:cTn id="66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95062E-6 L -0.0783 0.2747 " pathEditMode="relative" rAng="0" ptsTypes="AA">
                                      <p:cBhvr>
                                        <p:cTn id="72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4" y="137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7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07882 0.27654 " pathEditMode="relative" rAng="0" ptsTypes="AA">
                                      <p:cBhvr>
                                        <p:cTn id="78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13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L 0.03819 0.27438 " pathEditMode="relative" rAng="0" ptsTypes="AA">
                                      <p:cBhvr>
                                        <p:cTn id="84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" y="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6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0.11875 0.27685 " pathEditMode="relative" rAng="0" ptsTypes="AA">
                                      <p:cBhvr>
                                        <p:cTn id="9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13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7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-0.00139 0.275 " pathEditMode="relative" rAng="0" ptsTypes="AA">
                                      <p:cBhvr>
                                        <p:cTn id="96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37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875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00191 0.275 " pathEditMode="relative" rAng="0" ptsTypes="AA">
                                      <p:cBhvr>
                                        <p:cTn id="102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37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8" grpId="0"/>
      <p:bldP spid="28" grpId="1"/>
      <p:bldP spid="25" grpId="0"/>
      <p:bldP spid="25" grpId="1"/>
      <p:bldP spid="26" grpId="0"/>
      <p:bldP spid="26" grpId="1"/>
      <p:bldP spid="31" grpId="0"/>
      <p:bldP spid="31" grpId="1"/>
      <p:bldP spid="32" grpId="0"/>
      <p:bldP spid="32" grpId="1"/>
      <p:bldP spid="33" grpId="0"/>
      <p:bldP spid="33" grpId="1"/>
      <p:bldP spid="37" grpId="0"/>
      <p:bldP spid="37" grpId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2693045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Анаграммы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593" y="724376"/>
            <a:ext cx="1941671" cy="4419124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38062883"/>
              </p:ext>
            </p:extLst>
          </p:nvPr>
        </p:nvGraphicFramePr>
        <p:xfrm>
          <a:off x="384746" y="2092587"/>
          <a:ext cx="4320000" cy="360000"/>
        </p:xfrm>
        <a:graphic>
          <a:graphicData uri="http://schemas.openxmlformats.org/drawingml/2006/table">
            <a:tbl>
              <a:tblPr>
                <a:effectLst>
                  <a:outerShdw blurRad="63500" dist="63500" dir="5400000" sx="97000" sy="97000" algn="t" rotWithShape="0">
                    <a:prstClr val="black">
                      <a:alpha val="15000"/>
                    </a:prstClr>
                  </a:outerShdw>
                </a:effectLst>
                <a:tableStyleId>{5C22544A-7EE6-4342-B048-85BDC9FD1C3A}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Л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У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М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Ь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Д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О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С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И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Л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А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Ч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58775" y="1039704"/>
            <a:ext cx="6642660" cy="78483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800" dirty="0" smtClean="0"/>
              <a:t>Так </a:t>
            </a:r>
            <a:r>
              <a:rPr lang="ru-RU" sz="1800" dirty="0"/>
              <a:t>называют расстояние </a:t>
            </a:r>
            <a:r>
              <a:rPr lang="ru-RU" sz="1800" dirty="0" smtClean="0"/>
              <a:t>(</a:t>
            </a:r>
            <a:r>
              <a:rPr lang="ru-RU" sz="1800" dirty="0"/>
              <a:t>в единичных отрезках) от начала координат </a:t>
            </a:r>
            <a:r>
              <a:rPr lang="ru-RU" sz="1800" dirty="0" smtClean="0"/>
              <a:t>до </a:t>
            </a:r>
            <a:r>
              <a:rPr lang="ru-RU" sz="1800" dirty="0"/>
              <a:t>точки А (а</a:t>
            </a:r>
            <a:r>
              <a:rPr lang="ru-RU" sz="1800" dirty="0" smtClean="0"/>
              <a:t>).</a:t>
            </a: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1857059806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16995435"/>
              </p:ext>
            </p:extLst>
          </p:nvPr>
        </p:nvGraphicFramePr>
        <p:xfrm>
          <a:off x="384746" y="2092587"/>
          <a:ext cx="4320000" cy="360000"/>
        </p:xfrm>
        <a:graphic>
          <a:graphicData uri="http://schemas.openxmlformats.org/drawingml/2006/table">
            <a:tbl>
              <a:tblPr>
                <a:effectLst>
                  <a:outerShdw blurRad="63500" dist="63500" dir="5400000" sx="97000" sy="97000" algn="t" rotWithShape="0">
                    <a:prstClr val="black">
                      <a:alpha val="15000"/>
                    </a:prstClr>
                  </a:outerShdw>
                </a:effectLst>
                <a:tableStyleId>{5C22544A-7EE6-4342-B048-85BDC9FD1C3A}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Л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У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М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Ь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Д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О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С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И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Л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А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Ч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2693045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Анаграммы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0" y="2720412"/>
            <a:ext cx="511432" cy="4957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593" y="724376"/>
            <a:ext cx="1941671" cy="4419124"/>
          </a:xfrm>
          <a:prstGeom prst="rect">
            <a:avLst/>
          </a:prstGeom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13989907"/>
              </p:ext>
            </p:extLst>
          </p:nvPr>
        </p:nvGraphicFramePr>
        <p:xfrm>
          <a:off x="381017" y="3516252"/>
          <a:ext cx="4320000" cy="360000"/>
        </p:xfrm>
        <a:graphic>
          <a:graphicData uri="http://schemas.openxmlformats.org/drawingml/2006/table">
            <a:tbl>
              <a:tblPr>
                <a:effectLst>
                  <a:outerShdw blurRad="63500" dist="63500" dir="5400000" sx="97000" sy="97000" algn="t" rotWithShape="0">
                    <a:prstClr val="black">
                      <a:alpha val="15000"/>
                    </a:prstClr>
                  </a:outerShdw>
                </a:effectLst>
                <a:tableStyleId>{5C22544A-7EE6-4342-B048-85BDC9FD1C3A}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774875" y="2134087"/>
            <a:ext cx="295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У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31680" y="2134086"/>
            <a:ext cx="3289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М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9117" y="2134087"/>
            <a:ext cx="304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Л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53306" y="2137093"/>
            <a:ext cx="304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Д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93295" y="2137093"/>
            <a:ext cx="2872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Ь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18543" y="2137093"/>
            <a:ext cx="293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О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945929" y="2136774"/>
            <a:ext cx="2840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С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297465" y="2133721"/>
            <a:ext cx="304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И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667050" y="2133721"/>
            <a:ext cx="3000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Л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025601" y="2133950"/>
            <a:ext cx="295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А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379298" y="2133721"/>
            <a:ext cx="3016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Ч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8775" y="1039704"/>
            <a:ext cx="6642660" cy="78483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800" dirty="0" smtClean="0"/>
              <a:t>Так </a:t>
            </a:r>
            <a:r>
              <a:rPr lang="ru-RU" sz="1800" dirty="0"/>
              <a:t>называют расстояние </a:t>
            </a:r>
            <a:r>
              <a:rPr lang="ru-RU" sz="1800" dirty="0" smtClean="0"/>
              <a:t>(</a:t>
            </a:r>
            <a:r>
              <a:rPr lang="ru-RU" sz="1800" dirty="0"/>
              <a:t>в единичных отрезках) от начала координат </a:t>
            </a:r>
            <a:r>
              <a:rPr lang="ru-RU" sz="1800" dirty="0" smtClean="0"/>
              <a:t>до </a:t>
            </a:r>
            <a:r>
              <a:rPr lang="ru-RU" sz="1800" dirty="0"/>
              <a:t>точки А (а</a:t>
            </a:r>
            <a:r>
              <a:rPr lang="ru-RU" sz="1800" dirty="0" smtClean="0"/>
              <a:t>).</a:t>
            </a: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16961834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08004 0.27685 " pathEditMode="relative" rAng="0" ptsTypes="AA">
                                      <p:cBhvr>
                                        <p:cTn id="1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13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95062E-6 L -0.15851 0.2747 " pathEditMode="relative" rAng="0" ptsTypes="AA">
                                      <p:cBhvr>
                                        <p:cTn id="18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34" y="137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95062E-6 L -0.0783 0.27624 " pathEditMode="relative" rAng="0" ptsTypes="AA">
                                      <p:cBhvr>
                                        <p:cTn id="24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4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0.07969 0.27839 " pathEditMode="relative" rAng="0" ptsTypes="AA">
                                      <p:cBhvr>
                                        <p:cTn id="30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6" y="139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33333E-6 L 0.15851 0.27839 " pathEditMode="relative" rAng="0" ptsTypes="AA">
                                      <p:cBhvr>
                                        <p:cTn id="36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139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95062E-6 L 0.07865 0.27624 " pathEditMode="relative" rAng="0" ptsTypes="AA">
                                      <p:cBhvr>
                                        <p:cTn id="4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15764 0.27839 " pathEditMode="relative" rAng="0" ptsTypes="AA">
                                      <p:cBhvr>
                                        <p:cTn id="48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82" y="139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7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-0.00087 0.27685 " pathEditMode="relative" rAng="0" ptsTypes="AA">
                                      <p:cBhvr>
                                        <p:cTn id="54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3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95062E-6 L 0.07813 0.27778 " pathEditMode="relative" rAng="0" ptsTypes="AA">
                                      <p:cBhvr>
                                        <p:cTn id="60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2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0.03785 0.27685 " pathEditMode="relative" rAng="0" ptsTypes="AA">
                                      <p:cBhvr>
                                        <p:cTn id="66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" y="13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3333E-6 L 0.03855 0.27531 " pathEditMode="relative" rAng="0" ptsTypes="AA">
                                      <p:cBhvr>
                                        <p:cTn id="72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13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2" grpId="0"/>
      <p:bldP spid="22" grpId="1"/>
      <p:bldP spid="26" grpId="0"/>
      <p:bldP spid="26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2693045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Анаграммы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593" y="724376"/>
            <a:ext cx="1941671" cy="4419124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35625159"/>
              </p:ext>
            </p:extLst>
          </p:nvPr>
        </p:nvGraphicFramePr>
        <p:xfrm>
          <a:off x="384746" y="2092587"/>
          <a:ext cx="6120000" cy="360000"/>
        </p:xfrm>
        <a:graphic>
          <a:graphicData uri="http://schemas.openxmlformats.org/drawingml/2006/table">
            <a:tbl>
              <a:tblPr>
                <a:effectLst>
                  <a:outerShdw blurRad="63500" dist="63500" dir="5400000" sx="97000" sy="97000" algn="t" rotWithShape="0">
                    <a:prstClr val="black">
                      <a:alpha val="15000"/>
                    </a:prstClr>
                  </a:outerShdw>
                </a:effectLst>
                <a:tableStyleId>{5C22544A-7EE6-4342-B048-85BDC9FD1C3A}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Б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О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Д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Р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Ы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Е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Н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Ж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И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Р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А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В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Ы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Н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Е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Я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58775" y="1039704"/>
            <a:ext cx="5868988" cy="78483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800" dirty="0"/>
              <a:t>Частное двух чисел или выражений, в котором </a:t>
            </a:r>
          </a:p>
          <a:p>
            <a:pPr>
              <a:lnSpc>
                <a:spcPct val="125000"/>
              </a:lnSpc>
            </a:pPr>
            <a:r>
              <a:rPr lang="ru-RU" sz="1800" dirty="0"/>
              <a:t>знак деления обозначен чертой, называют …</a:t>
            </a:r>
          </a:p>
        </p:txBody>
      </p:sp>
    </p:spTree>
    <p:extLst>
      <p:ext uri="{BB962C8B-B14F-4D97-AF65-F5344CB8AC3E}">
        <p14:creationId xmlns="" xmlns:p14="http://schemas.microsoft.com/office/powerpoint/2010/main" val="2645925226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20862788"/>
              </p:ext>
            </p:extLst>
          </p:nvPr>
        </p:nvGraphicFramePr>
        <p:xfrm>
          <a:off x="384746" y="2092587"/>
          <a:ext cx="6120000" cy="360000"/>
        </p:xfrm>
        <a:graphic>
          <a:graphicData uri="http://schemas.openxmlformats.org/drawingml/2006/table">
            <a:tbl>
              <a:tblPr>
                <a:effectLst>
                  <a:outerShdw blurRad="63500" dist="63500" dir="5400000" sx="97000" sy="97000" algn="t" rotWithShape="0">
                    <a:prstClr val="black">
                      <a:alpha val="15000"/>
                    </a:prstClr>
                  </a:outerShdw>
                </a:effectLst>
                <a:tableStyleId>{5C22544A-7EE6-4342-B048-85BDC9FD1C3A}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Б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О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Д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Р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О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Е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Н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Ж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И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Р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А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В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Ы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Н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Е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Е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2693045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Анаграммы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0" y="2720412"/>
            <a:ext cx="511432" cy="4957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593" y="724376"/>
            <a:ext cx="1941671" cy="4419124"/>
          </a:xfrm>
          <a:prstGeom prst="rect">
            <a:avLst/>
          </a:prstGeom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75666769"/>
              </p:ext>
            </p:extLst>
          </p:nvPr>
        </p:nvGraphicFramePr>
        <p:xfrm>
          <a:off x="381017" y="3516252"/>
          <a:ext cx="6120000" cy="360000"/>
        </p:xfrm>
        <a:graphic>
          <a:graphicData uri="http://schemas.openxmlformats.org/drawingml/2006/table">
            <a:tbl>
              <a:tblPr>
                <a:effectLst>
                  <a:outerShdw blurRad="63500" dist="63500" dir="5400000" sx="97000" sy="97000" algn="t" rotWithShape="0">
                    <a:prstClr val="black">
                      <a:alpha val="15000"/>
                    </a:prstClr>
                  </a:outerShdw>
                </a:effectLst>
                <a:tableStyleId>{5C22544A-7EE6-4342-B048-85BDC9FD1C3A}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774875" y="2134087"/>
            <a:ext cx="295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О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31680" y="2134086"/>
            <a:ext cx="3032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Д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9117" y="2134087"/>
            <a:ext cx="2872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Б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53306" y="2137093"/>
            <a:ext cx="293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О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93295" y="2137093"/>
            <a:ext cx="2824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Р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71845" y="2137093"/>
            <a:ext cx="304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Н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18543" y="2137093"/>
            <a:ext cx="293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Е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37566" y="2137093"/>
            <a:ext cx="2824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Р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93069" y="2137093"/>
            <a:ext cx="3465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Ж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651487" y="2133973"/>
            <a:ext cx="304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И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8775" y="1039704"/>
            <a:ext cx="5868988" cy="78483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800" dirty="0"/>
              <a:t>Частное двух чисел или выражений, в котором </a:t>
            </a:r>
          </a:p>
          <a:p>
            <a:pPr>
              <a:lnSpc>
                <a:spcPct val="125000"/>
              </a:lnSpc>
            </a:pPr>
            <a:r>
              <a:rPr lang="ru-RU" sz="1800" dirty="0"/>
              <a:t>знак деления обозначен чертой, называют …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382731" y="2133973"/>
            <a:ext cx="295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А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4769" y="2136774"/>
            <a:ext cx="3305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Ы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453925" y="2133721"/>
            <a:ext cx="304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Н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823510" y="2133721"/>
            <a:ext cx="2840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Е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182061" y="2133950"/>
            <a:ext cx="2888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Е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739003" y="2142473"/>
            <a:ext cx="2856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В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1397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-0.07813 0.27685 " pathEditMode="relative" rAng="0" ptsTypes="AA">
                                      <p:cBhvr>
                                        <p:cTn id="1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13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95062E-6 L -0.07917 0.275 " pathEditMode="relative" rAng="0" ptsTypes="AA">
                                      <p:cBhvr>
                                        <p:cTn id="1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" y="137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0.03906 0.27808 " pathEditMode="relative" rAng="0" ptsTypes="AA">
                                      <p:cBhvr>
                                        <p:cTn id="2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11771 0.27685 " pathEditMode="relative" rAng="0" ptsTypes="AA">
                                      <p:cBhvr>
                                        <p:cTn id="30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13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95062E-6 L -0.07986 0.27624 " pathEditMode="relative" rAng="0" ptsTypes="AA">
                                      <p:cBhvr>
                                        <p:cTn id="36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3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95062E-6 L 0.03906 0.27686 " pathEditMode="relative" rAng="0" ptsTypes="AA">
                                      <p:cBhvr>
                                        <p:cTn id="42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" y="13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95062E-6 L 0.03889 0.27624 " pathEditMode="relative" rAng="0" ptsTypes="AA">
                                      <p:cBhvr>
                                        <p:cTn id="48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7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15798 0.275 " pathEditMode="relative" rAng="0" ptsTypes="AA">
                                      <p:cBhvr>
                                        <p:cTn id="54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99" y="137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95062E-6 L -0.15954 0.27624 " pathEditMode="relative" rAng="0" ptsTypes="AA">
                                      <p:cBhvr>
                                        <p:cTn id="60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86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2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95062E-6 L -0.00329 0.27562 " pathEditMode="relative" rAng="0" ptsTypes="AA">
                                      <p:cBhvr>
                                        <p:cTn id="66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13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00209 0.27685 " pathEditMode="relative" rAng="0" ptsTypes="AA">
                                      <p:cBhvr>
                                        <p:cTn id="72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3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7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95062E-6 L 0.15417 0.27624 " pathEditMode="relative" rAng="0" ptsTypes="AA">
                                      <p:cBhvr>
                                        <p:cTn id="78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-0.07969 0.27623 " pathEditMode="relative" rAng="0" ptsTypes="AA">
                                      <p:cBhvr>
                                        <p:cTn id="84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3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6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-0.00034 0.27747 " pathEditMode="relative" rAng="0" ptsTypes="AA">
                                      <p:cBhvr>
                                        <p:cTn id="90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3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7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0.23507 0.27747 " pathEditMode="relative" rAng="0" ptsTypes="AA">
                                      <p:cBhvr>
                                        <p:cTn id="96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3" y="13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875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-0.00104 0.27685 " pathEditMode="relative" rAng="0" ptsTypes="AA">
                                      <p:cBhvr>
                                        <p:cTn id="102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3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8" grpId="0"/>
      <p:bldP spid="28" grpId="1"/>
      <p:bldP spid="25" grpId="0"/>
      <p:bldP spid="25" grpId="1"/>
      <p:bldP spid="26" grpId="0"/>
      <p:bldP spid="26" grpId="1"/>
      <p:bldP spid="31" grpId="0"/>
      <p:bldP spid="31" grpId="1"/>
      <p:bldP spid="32" grpId="0"/>
      <p:bldP spid="32" grpId="1"/>
      <p:bldP spid="33" grpId="0"/>
      <p:bldP spid="33" grpId="1"/>
      <p:bldP spid="37" grpId="0"/>
      <p:bldP spid="37" grpId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2693045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Анаграммы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593" y="724376"/>
            <a:ext cx="1941671" cy="4419124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74717838"/>
              </p:ext>
            </p:extLst>
          </p:nvPr>
        </p:nvGraphicFramePr>
        <p:xfrm>
          <a:off x="384746" y="2092587"/>
          <a:ext cx="5760000" cy="360000"/>
        </p:xfrm>
        <a:graphic>
          <a:graphicData uri="http://schemas.openxmlformats.org/drawingml/2006/table">
            <a:tbl>
              <a:tblPr>
                <a:effectLst>
                  <a:outerShdw blurRad="63500" dist="63500" dir="5400000" sx="97000" sy="97000" algn="t" rotWithShape="0">
                    <a:prstClr val="black">
                      <a:alpha val="15000"/>
                    </a:prstClr>
                  </a:outerShdw>
                </a:effectLst>
                <a:tableStyleId>{5C22544A-7EE6-4342-B048-85BDC9FD1C3A}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З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И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М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А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В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Н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О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Т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Ы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Р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А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Б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О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Н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Е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58775" y="1039704"/>
            <a:ext cx="5868988" cy="78483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800" dirty="0" smtClean="0"/>
              <a:t>Так </a:t>
            </a:r>
            <a:r>
              <a:rPr lang="ru-RU" sz="1800" dirty="0"/>
              <a:t>называют числа, произведение которых равно единице.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77009872"/>
              </p:ext>
            </p:extLst>
          </p:nvPr>
        </p:nvGraphicFramePr>
        <p:xfrm>
          <a:off x="2195780" y="2753938"/>
          <a:ext cx="1800000" cy="360000"/>
        </p:xfrm>
        <a:graphic>
          <a:graphicData uri="http://schemas.openxmlformats.org/drawingml/2006/table">
            <a:tbl>
              <a:tblPr>
                <a:effectLst>
                  <a:outerShdw blurRad="63500" dist="63500" dir="5400000" sx="97000" sy="97000" algn="t" rotWithShape="0">
                    <a:prstClr val="black">
                      <a:alpha val="15000"/>
                    </a:prstClr>
                  </a:outerShdw>
                </a:effectLst>
                <a:tableStyleId>{5C22544A-7EE6-4342-B048-85BDC9FD1C3A}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С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И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Л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А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Ч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42987610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37215351"/>
              </p:ext>
            </p:extLst>
          </p:nvPr>
        </p:nvGraphicFramePr>
        <p:xfrm>
          <a:off x="2198716" y="4357018"/>
          <a:ext cx="1800000" cy="360000"/>
        </p:xfrm>
        <a:graphic>
          <a:graphicData uri="http://schemas.openxmlformats.org/drawingml/2006/table">
            <a:tbl>
              <a:tblPr>
                <a:effectLst>
                  <a:outerShdw blurRad="63500" dist="63500" dir="5400000" sx="97000" sy="97000" algn="t" rotWithShape="0">
                    <a:prstClr val="black">
                      <a:alpha val="15000"/>
                    </a:prstClr>
                  </a:outerShdw>
                </a:effectLst>
                <a:tableStyleId>{5C22544A-7EE6-4342-B048-85BDC9FD1C3A}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44927550"/>
              </p:ext>
            </p:extLst>
          </p:nvPr>
        </p:nvGraphicFramePr>
        <p:xfrm>
          <a:off x="381017" y="3727260"/>
          <a:ext cx="5760000" cy="360000"/>
        </p:xfrm>
        <a:graphic>
          <a:graphicData uri="http://schemas.openxmlformats.org/drawingml/2006/table">
            <a:tbl>
              <a:tblPr>
                <a:effectLst>
                  <a:outerShdw blurRad="63500" dist="63500" dir="5400000" sx="97000" sy="97000" algn="t" rotWithShape="0">
                    <a:prstClr val="black">
                      <a:alpha val="15000"/>
                    </a:prstClr>
                  </a:outerShdw>
                </a:effectLst>
                <a:tableStyleId>{5C22544A-7EE6-4342-B048-85BDC9FD1C3A}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66556570"/>
              </p:ext>
            </p:extLst>
          </p:nvPr>
        </p:nvGraphicFramePr>
        <p:xfrm>
          <a:off x="384746" y="2092587"/>
          <a:ext cx="5760000" cy="360000"/>
        </p:xfrm>
        <a:graphic>
          <a:graphicData uri="http://schemas.openxmlformats.org/drawingml/2006/table">
            <a:tbl>
              <a:tblPr>
                <a:effectLst>
                  <a:outerShdw blurRad="63500" dist="63500" dir="5400000" sx="97000" sy="97000" algn="t" rotWithShape="0">
                    <a:prstClr val="black">
                      <a:alpha val="15000"/>
                    </a:prstClr>
                  </a:outerShdw>
                </a:effectLst>
                <a:tableStyleId>{5C22544A-7EE6-4342-B048-85BDC9FD1C3A}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З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И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М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А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В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Н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О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Т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Ы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Р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А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Б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О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Н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Е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" name="Таблица 3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05742344"/>
              </p:ext>
            </p:extLst>
          </p:nvPr>
        </p:nvGraphicFramePr>
        <p:xfrm>
          <a:off x="2195780" y="2753938"/>
          <a:ext cx="1800000" cy="360000"/>
        </p:xfrm>
        <a:graphic>
          <a:graphicData uri="http://schemas.openxmlformats.org/drawingml/2006/table">
            <a:tbl>
              <a:tblPr>
                <a:effectLst>
                  <a:outerShdw blurRad="63500" dist="63500" dir="5400000" sx="97000" sy="97000" algn="t" rotWithShape="0">
                    <a:prstClr val="black">
                      <a:alpha val="15000"/>
                    </a:prstClr>
                  </a:outerShdw>
                </a:effectLst>
                <a:tableStyleId>{5C22544A-7EE6-4342-B048-85BDC9FD1C3A}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С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И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Л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А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Ч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2693045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Анаграммы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0" y="3142428"/>
            <a:ext cx="511432" cy="4957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593" y="724376"/>
            <a:ext cx="1941671" cy="441912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74875" y="2134087"/>
            <a:ext cx="304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И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31680" y="2134086"/>
            <a:ext cx="3289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М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9117" y="2134087"/>
            <a:ext cx="2760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З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53306" y="2137093"/>
            <a:ext cx="2856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В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93295" y="2137093"/>
            <a:ext cx="295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А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71845" y="2137093"/>
            <a:ext cx="304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О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18543" y="2137093"/>
            <a:ext cx="304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Н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37566" y="2137093"/>
            <a:ext cx="2824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Р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93069" y="2137093"/>
            <a:ext cx="2888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Т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651487" y="2133973"/>
            <a:ext cx="3305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Ы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8775" y="1039704"/>
            <a:ext cx="5868988" cy="78483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800" dirty="0" smtClean="0"/>
              <a:t>Так </a:t>
            </a:r>
            <a:r>
              <a:rPr lang="ru-RU" sz="1800" dirty="0"/>
              <a:t>называют числа, произведение которых равно единице.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382731" y="2133973"/>
            <a:ext cx="295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А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4769" y="2136774"/>
            <a:ext cx="293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О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453925" y="2133721"/>
            <a:ext cx="304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Н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823510" y="2133721"/>
            <a:ext cx="2840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Е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218543" y="2795438"/>
            <a:ext cx="2888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С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739003" y="2142473"/>
            <a:ext cx="2856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Б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571845" y="2790219"/>
            <a:ext cx="304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И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942523" y="2795437"/>
            <a:ext cx="304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Л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310853" y="2791753"/>
            <a:ext cx="304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А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662699" y="2796331"/>
            <a:ext cx="304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Ч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57601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95062E-6 L -0.15747 0.3176 " pathEditMode="relative" rAng="0" ptsTypes="AA">
                                      <p:cBhvr>
                                        <p:cTn id="12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82" y="15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3906 0.31635 " pathEditMode="relative" rAng="0" ptsTypes="AA">
                                      <p:cBhvr>
                                        <p:cTn id="1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" y="158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95062E-6 L -0.03923 0.3176 " pathEditMode="relative" rAng="0" ptsTypes="AA">
                                      <p:cBhvr>
                                        <p:cTn id="24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15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0.07778 0.31635 " pathEditMode="relative" rAng="0" ptsTypes="AA">
                                      <p:cBhvr>
                                        <p:cTn id="30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9" y="158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07639 0.31852 " pathEditMode="relative" rAng="0" ptsTypes="AA">
                                      <p:cBhvr>
                                        <p:cTn id="3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9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95062E-6 L -0.00052 0.31698 " pathEditMode="relative" rAng="0" ptsTypes="AA">
                                      <p:cBhvr>
                                        <p:cTn id="42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95062E-6 L -0.00104 0.31574 " pathEditMode="relative" rAng="0" ptsTypes="AA">
                                      <p:cBhvr>
                                        <p:cTn id="4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5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7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95062E-6 L -0.19687 0.31636 " pathEditMode="relative" rAng="0" ptsTypes="AA">
                                      <p:cBhvr>
                                        <p:cTn id="54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158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11684 0.31389 " pathEditMode="relative" rAng="0" ptsTypes="AA">
                                      <p:cBhvr>
                                        <p:cTn id="60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" y="156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2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95062E-6 L -0.00191 0.31544 " pathEditMode="relative" rAng="0" ptsTypes="AA">
                                      <p:cBhvr>
                                        <p:cTn id="66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5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00122 0.3179 " pathEditMode="relative" rAng="0" ptsTypes="AA">
                                      <p:cBhvr>
                                        <p:cTn id="72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5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7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95062E-6 L 0.15729 0.31605 " pathEditMode="relative" rAng="0" ptsTypes="AA">
                                      <p:cBhvr>
                                        <p:cTn id="78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158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-0.04062 0.31821 " pathEditMode="relative" rAng="0" ptsTypes="AA">
                                      <p:cBhvr>
                                        <p:cTn id="84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" y="15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6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0.19427 0.31605 " pathEditMode="relative" rAng="0" ptsTypes="AA">
                                      <p:cBhvr>
                                        <p:cTn id="90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5" y="158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7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-0.00139 0.31635 " pathEditMode="relative" rAng="0" ptsTypes="AA">
                                      <p:cBhvr>
                                        <p:cTn id="96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58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875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15764 0.3108 " pathEditMode="relative" rAng="0" ptsTypes="AA">
                                      <p:cBhvr>
                                        <p:cTn id="102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82" y="15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00104 0.31112 " pathEditMode="relative" rAng="0" ptsTypes="AA">
                                      <p:cBhvr>
                                        <p:cTn id="108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125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08021 0.31265 " pathEditMode="relative" rAng="0" ptsTypes="AA">
                                      <p:cBhvr>
                                        <p:cTn id="114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156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2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03906 0.31049 " pathEditMode="relative" rAng="0" ptsTypes="AA">
                                      <p:cBhvr>
                                        <p:cTn id="120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" y="15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375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08642E-6 L 0.03837 0.31266 " pathEditMode="relative" rAng="0" ptsTypes="AA">
                                      <p:cBhvr>
                                        <p:cTn id="126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" y="156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8" grpId="0"/>
      <p:bldP spid="28" grpId="1"/>
      <p:bldP spid="25" grpId="0"/>
      <p:bldP spid="25" grpId="1"/>
      <p:bldP spid="26" grpId="0"/>
      <p:bldP spid="26" grpId="1"/>
      <p:bldP spid="31" grpId="0"/>
      <p:bldP spid="31" grpId="1"/>
      <p:bldP spid="32" grpId="0"/>
      <p:bldP spid="32" grpId="1"/>
      <p:bldP spid="33" grpId="0"/>
      <p:bldP spid="33" grpId="1"/>
      <p:bldP spid="37" grpId="0"/>
      <p:bldP spid="37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5873" y="1946625"/>
            <a:ext cx="3052256" cy="1250251"/>
          </a:xfrm>
          <a:prstGeom prst="rect">
            <a:avLst/>
          </a:prstGeom>
          <a:noFill/>
          <a:ln w="25400">
            <a:solidFill>
              <a:schemeClr val="bg1">
                <a:alpha val="97000"/>
              </a:schemeClr>
            </a:solidFill>
          </a:ln>
        </p:spPr>
        <p:txBody>
          <a:bodyPr wrap="none" lIns="720000" tIns="360000" rIns="720000" bIns="360000" rtlCol="0">
            <a:spAutoFit/>
          </a:bodyPr>
          <a:lstStyle/>
          <a:p>
            <a:pPr algn="ctr"/>
            <a:r>
              <a:rPr lang="ru-RU" sz="3400" dirty="0" smtClean="0">
                <a:solidFill>
                  <a:schemeClr val="bg1"/>
                </a:solidFill>
                <a:latin typeface="+mj-lt"/>
              </a:rPr>
              <a:t>Ребусы</a:t>
            </a:r>
            <a:endParaRPr lang="ru-RU" sz="3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44" y="977265"/>
            <a:ext cx="1907381" cy="41662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15033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2210542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Разминка</a:t>
            </a:r>
            <a:endParaRPr lang="ru-RU" sz="3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8775" y="1126200"/>
            <a:ext cx="550862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 smtClean="0"/>
              <a:t>4. </a:t>
            </a:r>
            <a:r>
              <a:rPr lang="ru-RU" sz="1800" dirty="0"/>
              <a:t>Три в квадрате равно 9, четыре в квадрате равно 16. А чему равен угол в квадрате?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313" y="964406"/>
            <a:ext cx="1971675" cy="41790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3958955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1611018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Ребусы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44" y="977265"/>
            <a:ext cx="1907381" cy="4166235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461" y="979824"/>
            <a:ext cx="5459030" cy="25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01215004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1611018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Ребусы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028700" y="3743913"/>
            <a:ext cx="188753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Д </a:t>
            </a:r>
            <a:r>
              <a:rPr lang="ru-RU" sz="1800" dirty="0">
                <a:solidFill>
                  <a:srgbClr val="00B050"/>
                </a:solidFill>
              </a:rPr>
              <a:t>+ </a:t>
            </a:r>
            <a:r>
              <a:rPr lang="ru-RU" sz="1800" dirty="0" smtClean="0">
                <a:solidFill>
                  <a:srgbClr val="00B050"/>
                </a:solidFill>
              </a:rPr>
              <a:t>К А Ч Е Л И +</a:t>
            </a:r>
            <a:endParaRPr lang="ru-RU" sz="1800" dirty="0">
              <a:solidFill>
                <a:srgbClr val="00B050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0" y="3634531"/>
            <a:ext cx="511432" cy="4957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44" y="977265"/>
            <a:ext cx="1907381" cy="4166235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461" y="979824"/>
            <a:ext cx="5459030" cy="2520000"/>
          </a:xfrm>
          <a:prstGeom prst="rect">
            <a:avLst/>
          </a:prstGeom>
          <a:noFill/>
        </p:spPr>
      </p:pic>
      <p:cxnSp>
        <p:nvCxnSpPr>
          <p:cNvPr id="22" name="Прямая соединительная линия 21"/>
          <p:cNvCxnSpPr/>
          <p:nvPr/>
        </p:nvCxnSpPr>
        <p:spPr>
          <a:xfrm flipV="1">
            <a:off x="1406690" y="3782986"/>
            <a:ext cx="180000" cy="180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1604620" y="3792413"/>
            <a:ext cx="180000" cy="180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835451" y="3792413"/>
            <a:ext cx="180000" cy="180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789631" y="3697746"/>
            <a:ext cx="938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solidFill>
                  <a:srgbClr val="00B050"/>
                </a:solidFill>
              </a:rPr>
              <a:t>Т Е Н 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89630" y="3697746"/>
            <a:ext cx="938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solidFill>
                  <a:srgbClr val="00B050"/>
                </a:solidFill>
              </a:rPr>
              <a:t>Т Е </a:t>
            </a:r>
            <a:r>
              <a:rPr lang="ru-RU" sz="1800" dirty="0" smtClean="0"/>
              <a:t>Л</a:t>
            </a:r>
            <a:r>
              <a:rPr lang="ru-RU" sz="1800" dirty="0" smtClean="0">
                <a:solidFill>
                  <a:srgbClr val="00B050"/>
                </a:solidFill>
              </a:rPr>
              <a:t> </a:t>
            </a:r>
            <a:r>
              <a:rPr lang="ru-RU" sz="1800" dirty="0">
                <a:solidFill>
                  <a:srgbClr val="00B050"/>
                </a:solidFill>
              </a:rPr>
              <a:t>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610817" y="3697746"/>
            <a:ext cx="1981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= Д </a:t>
            </a:r>
            <a:r>
              <a:rPr lang="ru-RU" sz="1800" dirty="0">
                <a:solidFill>
                  <a:srgbClr val="00B050"/>
                </a:solidFill>
              </a:rPr>
              <a:t>Е </a:t>
            </a:r>
            <a:r>
              <a:rPr lang="ru-RU" sz="1800" dirty="0" smtClean="0">
                <a:solidFill>
                  <a:srgbClr val="00B050"/>
                </a:solidFill>
              </a:rPr>
              <a:t>Л И Т Е Л Ь</a:t>
            </a:r>
            <a:endParaRPr lang="ru-RU" sz="1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91255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/>
      <p:bldP spid="2" grpId="1"/>
      <p:bldP spid="12" grpId="0"/>
      <p:bldP spid="14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1611018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Ребусы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44" y="977265"/>
            <a:ext cx="1907381" cy="4166235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461" y="1109920"/>
            <a:ext cx="5459030" cy="2259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58750102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1611018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Ребусы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44" y="977265"/>
            <a:ext cx="1907381" cy="4166235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461" y="1109920"/>
            <a:ext cx="5459030" cy="225980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944464" y="3743913"/>
            <a:ext cx="144507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+ Ь Н О К + Е</a:t>
            </a:r>
            <a:endParaRPr lang="ru-RU" sz="1800" dirty="0">
              <a:solidFill>
                <a:srgbClr val="00B05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0" y="3634531"/>
            <a:ext cx="511432" cy="495764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 flipV="1">
            <a:off x="2091959" y="3793643"/>
            <a:ext cx="180000" cy="180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2771703" y="3790451"/>
            <a:ext cx="180000" cy="180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043747" y="3697746"/>
            <a:ext cx="962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К Р А Б</a:t>
            </a:r>
            <a:endParaRPr lang="ru-RU" sz="1800" dirty="0">
              <a:solidFill>
                <a:srgbClr val="00B05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43747" y="3695785"/>
            <a:ext cx="917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К Р А </a:t>
            </a:r>
            <a:r>
              <a:rPr lang="ru-RU" sz="1800" dirty="0" smtClean="0"/>
              <a:t>Т</a:t>
            </a:r>
            <a:endParaRPr lang="ru-RU" sz="18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288085" y="3697746"/>
            <a:ext cx="1763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= К Р А Т Н О Е</a:t>
            </a:r>
            <a:endParaRPr lang="ru-RU" sz="1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59085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8" grpId="1"/>
      <p:bldP spid="19" grpId="0"/>
      <p:bldP spid="20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1611018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Ребусы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44" y="977265"/>
            <a:ext cx="1907381" cy="4166235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460" y="1348510"/>
            <a:ext cx="6510697" cy="1534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20050326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1611018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Ребусы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44" y="977265"/>
            <a:ext cx="1907381" cy="4166235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460" y="1348510"/>
            <a:ext cx="6510697" cy="153472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959224" y="3412221"/>
            <a:ext cx="42851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Л О Т С + О К Н О + Ш</a:t>
            </a:r>
            <a:r>
              <a:rPr lang="en-US" sz="1800" dirty="0" smtClean="0">
                <a:solidFill>
                  <a:srgbClr val="00B050"/>
                </a:solidFill>
              </a:rPr>
              <a:t> + </a:t>
            </a:r>
            <a:r>
              <a:rPr lang="ru-RU" sz="1800" dirty="0" smtClean="0">
                <a:solidFill>
                  <a:srgbClr val="00B050"/>
                </a:solidFill>
              </a:rPr>
              <a:t>Е + С А Н И + Е</a:t>
            </a:r>
            <a:endParaRPr lang="ru-RU" sz="1800" dirty="0">
              <a:solidFill>
                <a:srgbClr val="00B05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0" y="3302839"/>
            <a:ext cx="511432" cy="495764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 flipV="1">
            <a:off x="959224" y="3458759"/>
            <a:ext cx="180000" cy="180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583925" y="3458759"/>
            <a:ext cx="180000" cy="180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124332" y="3364093"/>
            <a:ext cx="2348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= О Т Н О Ш Е Н И Е</a:t>
            </a:r>
            <a:endParaRPr lang="ru-RU" sz="1800" dirty="0">
              <a:solidFill>
                <a:srgbClr val="00B050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1990995" y="3458759"/>
            <a:ext cx="180000" cy="180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2208626" y="3458759"/>
            <a:ext cx="180000" cy="180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3926931" y="3458759"/>
            <a:ext cx="180000" cy="180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4108702" y="3458759"/>
            <a:ext cx="180000" cy="180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037662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2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1611018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Ребусы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44" y="977265"/>
            <a:ext cx="1907381" cy="4166235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461" y="1233969"/>
            <a:ext cx="5459030" cy="2011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11634747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1611018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Ребусы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44" y="977265"/>
            <a:ext cx="1907381" cy="4166235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461" y="1233969"/>
            <a:ext cx="5459030" cy="201171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028700" y="3743913"/>
            <a:ext cx="188753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П +</a:t>
            </a:r>
            <a:endParaRPr lang="ru-RU" sz="1800" dirty="0">
              <a:solidFill>
                <a:srgbClr val="00B05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0" y="3634531"/>
            <a:ext cx="511432" cy="49576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391135" y="3697746"/>
            <a:ext cx="1217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solidFill>
                  <a:srgbClr val="00B050"/>
                </a:solidFill>
              </a:rPr>
              <a:t>Т </a:t>
            </a:r>
            <a:r>
              <a:rPr lang="ru-RU" sz="1800" dirty="0" smtClean="0">
                <a:solidFill>
                  <a:srgbClr val="00B050"/>
                </a:solidFill>
              </a:rPr>
              <a:t>О П О Р</a:t>
            </a:r>
            <a:endParaRPr lang="ru-RU" sz="1800" dirty="0">
              <a:solidFill>
                <a:srgbClr val="00B05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79914" y="3697746"/>
            <a:ext cx="1228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/>
              <a:t>Р</a:t>
            </a:r>
            <a:r>
              <a:rPr lang="ru-RU" sz="1800" dirty="0" smtClean="0">
                <a:solidFill>
                  <a:srgbClr val="00B050"/>
                </a:solidFill>
              </a:rPr>
              <a:t> О П О Р</a:t>
            </a:r>
            <a:endParaRPr lang="ru-RU" sz="1800" dirty="0">
              <a:solidFill>
                <a:srgbClr val="00B05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06651" y="3697746"/>
            <a:ext cx="2318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= П Р О П О Р Ц И Я</a:t>
            </a:r>
            <a:endParaRPr lang="ru-RU" sz="1800" dirty="0">
              <a:solidFill>
                <a:srgbClr val="00B05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464128" y="3697746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+ Ц И Р К + Я</a:t>
            </a:r>
            <a:endParaRPr lang="ru-RU" sz="1800" dirty="0">
              <a:solidFill>
                <a:srgbClr val="00B05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3172040" y="3788737"/>
            <a:ext cx="180000" cy="180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3369970" y="3798164"/>
            <a:ext cx="180000" cy="180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091799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7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8" grpId="1"/>
      <p:bldP spid="19" grpId="0"/>
      <p:bldP spid="20" grpId="0"/>
      <p:bldP spid="25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1611018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Ребусы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44" y="977265"/>
            <a:ext cx="1907381" cy="4166235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929" y="1233969"/>
            <a:ext cx="5099125" cy="2011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10239845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288000"/>
            <a:ext cx="1611018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Ребусы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44" y="977265"/>
            <a:ext cx="1907381" cy="4166235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929" y="1233969"/>
            <a:ext cx="5099125" cy="201171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959224" y="3663234"/>
            <a:ext cx="42851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К О Н Ь + О Д И Н + Л</a:t>
            </a:r>
            <a:r>
              <a:rPr lang="en-US" sz="1800" dirty="0" smtClean="0">
                <a:solidFill>
                  <a:srgbClr val="00B050"/>
                </a:solidFill>
              </a:rPr>
              <a:t> </a:t>
            </a:r>
            <a:r>
              <a:rPr lang="ru-RU" sz="1800" dirty="0" smtClean="0">
                <a:solidFill>
                  <a:srgbClr val="00B050"/>
                </a:solidFill>
              </a:rPr>
              <a:t>О</a:t>
            </a:r>
            <a:r>
              <a:rPr lang="en-US" sz="1800" dirty="0" smtClean="0">
                <a:solidFill>
                  <a:srgbClr val="00B050"/>
                </a:solidFill>
              </a:rPr>
              <a:t> </a:t>
            </a:r>
            <a:r>
              <a:rPr lang="ru-RU" sz="1800" dirty="0" smtClean="0">
                <a:solidFill>
                  <a:srgbClr val="00B050"/>
                </a:solidFill>
              </a:rPr>
              <a:t>П А Т А</a:t>
            </a:r>
            <a:endParaRPr lang="ru-RU" sz="1800" dirty="0">
              <a:solidFill>
                <a:srgbClr val="00B05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0" y="3553852"/>
            <a:ext cx="511432" cy="495764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 flipV="1">
            <a:off x="1389530" y="3709770"/>
            <a:ext cx="180000" cy="180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583923" y="3709770"/>
            <a:ext cx="180000" cy="180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300615" y="3623192"/>
            <a:ext cx="2472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= К О </a:t>
            </a:r>
            <a:r>
              <a:rPr lang="ru-RU" sz="1800" dirty="0" err="1" smtClean="0">
                <a:solidFill>
                  <a:srgbClr val="00B050"/>
                </a:solidFill>
              </a:rPr>
              <a:t>О</a:t>
            </a:r>
            <a:r>
              <a:rPr lang="ru-RU" sz="1800" dirty="0" smtClean="0">
                <a:solidFill>
                  <a:srgbClr val="00B050"/>
                </a:solidFill>
              </a:rPr>
              <a:t> Р Д И Н А Т А</a:t>
            </a:r>
            <a:endParaRPr lang="ru-RU" sz="1800" dirty="0">
              <a:solidFill>
                <a:srgbClr val="00B050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3119804" y="3709770"/>
            <a:ext cx="180000" cy="180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3337435" y="3709770"/>
            <a:ext cx="180000" cy="180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3570521" y="3709770"/>
            <a:ext cx="180000" cy="180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092958" y="345896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Р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402509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ideouroki_fonts2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1974</TotalTime>
  <Words>4317</Words>
  <Application>Microsoft Office PowerPoint</Application>
  <PresentationFormat>Экран (16:9)</PresentationFormat>
  <Paragraphs>1688</Paragraphs>
  <Slides>133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133</vt:i4>
      </vt:variant>
    </vt:vector>
  </HeadingPairs>
  <TitlesOfParts>
    <vt:vector size="139" baseType="lpstr">
      <vt:lpstr>Arial</vt:lpstr>
      <vt:lpstr>Roboto Slab</vt:lpstr>
      <vt:lpstr>Open Sans</vt:lpstr>
      <vt:lpstr>Symbol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  <vt:lpstr>Слайд 94</vt:lpstr>
      <vt:lpstr>Слайд 95</vt:lpstr>
      <vt:lpstr>Слайд 96</vt:lpstr>
      <vt:lpstr>Слайд 97</vt:lpstr>
      <vt:lpstr>Слайд 98</vt:lpstr>
      <vt:lpstr>Слайд 99</vt:lpstr>
      <vt:lpstr>Слайд 100</vt:lpstr>
      <vt:lpstr>Слайд 101</vt:lpstr>
      <vt:lpstr>Слайд 102</vt:lpstr>
      <vt:lpstr>Слайд 103</vt:lpstr>
      <vt:lpstr>Слайд 104</vt:lpstr>
      <vt:lpstr>Слайд 105</vt:lpstr>
      <vt:lpstr>Слайд 106</vt:lpstr>
      <vt:lpstr>Слайд 107</vt:lpstr>
      <vt:lpstr>Слайд 108</vt:lpstr>
      <vt:lpstr>Слайд 109</vt:lpstr>
      <vt:lpstr>Слайд 110</vt:lpstr>
      <vt:lpstr>Слайд 111</vt:lpstr>
      <vt:lpstr>Слайд 112</vt:lpstr>
      <vt:lpstr>Слайд 113</vt:lpstr>
      <vt:lpstr>Слайд 114</vt:lpstr>
      <vt:lpstr>Слайд 115</vt:lpstr>
      <vt:lpstr>Слайд 116</vt:lpstr>
      <vt:lpstr>Слайд 117</vt:lpstr>
      <vt:lpstr>Слайд 118</vt:lpstr>
      <vt:lpstr>Слайд 119</vt:lpstr>
      <vt:lpstr>Слайд 120</vt:lpstr>
      <vt:lpstr>Слайд 121</vt:lpstr>
      <vt:lpstr>Слайд 122</vt:lpstr>
      <vt:lpstr>Слайд 123</vt:lpstr>
      <vt:lpstr>Слайд 124</vt:lpstr>
      <vt:lpstr>Слайд 125</vt:lpstr>
      <vt:lpstr>Слайд 126</vt:lpstr>
      <vt:lpstr>Слайд 127</vt:lpstr>
      <vt:lpstr>Слайд 128</vt:lpstr>
      <vt:lpstr>Слайд 129</vt:lpstr>
      <vt:lpstr>Слайд 130</vt:lpstr>
      <vt:lpstr>Слайд 131</vt:lpstr>
      <vt:lpstr>Слайд 132</vt:lpstr>
      <vt:lpstr>Слайд 133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Наталья</cp:lastModifiedBy>
  <cp:revision>207</cp:revision>
  <dcterms:created xsi:type="dcterms:W3CDTF">2015-12-14T06:35:07Z</dcterms:created>
  <dcterms:modified xsi:type="dcterms:W3CDTF">2017-02-07T14:36:29Z</dcterms:modified>
</cp:coreProperties>
</file>